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74" r:id="rId20"/>
    <p:sldId id="276" r:id="rId21"/>
    <p:sldId id="277" r:id="rId22"/>
    <p:sldId id="278" r:id="rId23"/>
    <p:sldId id="279" r:id="rId24"/>
    <p:sldId id="280" r:id="rId25"/>
    <p:sldId id="281" r:id="rId26"/>
    <p:sldId id="282" r:id="rId27"/>
    <p:sldId id="283" r:id="rId28"/>
  </p:sldIdLst>
  <p:sldSz cx="12192000" cy="6858000"/>
  <p:notesSz cx="12192000" cy="6858000"/>
  <p:embeddedFontLst>
    <p:embeddedFont>
      <p:font typeface="Trebuchet MS" pitchFamily="34" charset="0"/>
      <p:regular r:id="rId30"/>
      <p:bold r:id="rId31"/>
      <p:italic r:id="rId32"/>
      <p:boldItalic r:id="rId33"/>
    </p:embeddedFont>
    <p:embeddedFont>
      <p:font typeface="Lato" charset="0"/>
      <p:regular r:id="rId34"/>
      <p:bold r:id="rId35"/>
      <p:italic r:id="rId36"/>
      <p:boldItalic r:id="rId37"/>
    </p:embeddedFont>
    <p:embeddedFont>
      <p:font typeface="Cabin" charset="0"/>
      <p:regular r:id="rId38"/>
    </p:embeddedFont>
    <p:embeddedFont>
      <p:font typeface="Wingdings 3" pitchFamily="18" charset="2"/>
      <p:regular r:id="rId39"/>
    </p:embeddedFont>
    <p:embeddedFont>
      <p:font typeface="Century Gothic" pitchFamily="34" charset="0"/>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02605DD-47B8-4AFD-94EA-A81B48C92CEF}" styleName="Medium Style 2 - Accent 1">
    <a:wholeTbl>
      <a:tcTxStyle>
        <a:fontRef idx="minor">
          <a:srgbClr val="000000"/>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a:solidFill>
                <a:schemeClr val="lt1"/>
              </a:solidFill>
            </a:ln>
          </a:top>
        </a:tcBdr>
        <a:fill>
          <a:solidFill>
            <a:schemeClr val="accent1"/>
          </a:solidFill>
        </a:fill>
      </a:tcStyle>
    </a:lastRow>
    <a:firstRow>
      <a:tcTxStyle b="on">
        <a:fontRef idx="minor">
          <a:srgbClr val="000000"/>
        </a:fontRef>
        <a:schemeClr val="lt1"/>
      </a:tcTxStyle>
      <a:tcStyle>
        <a:tcBdr>
          <a:bottom>
            <a:ln w="38100">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1" autoAdjust="0"/>
    <p:restoredTop sz="94660"/>
  </p:normalViewPr>
  <p:slideViewPr>
    <p:cSldViewPr>
      <p:cViewPr>
        <p:scale>
          <a:sx n="66" d="100"/>
          <a:sy n="66" d="100"/>
        </p:scale>
        <p:origin x="-1044" y="-14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pPr/>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pPr/>
              <a:t>‹#›</a:t>
            </a:fld>
            <a:endParaRPr lang="en-US"/>
          </a:p>
        </p:txBody>
      </p:sp>
    </p:spTree>
    <p:extLst>
      <p:ext uri="{BB962C8B-B14F-4D97-AF65-F5344CB8AC3E}">
        <p14:creationId xmlns:p14="http://schemas.microsoft.com/office/powerpoint/2010/main" xmlns=""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FD739F-A45C-43B2-9FAA-BB52EBB46CBD}" type="datetime1">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69F315-C176-4461-B6BD-D59FFDE875B9}" type="slidenum">
              <a:rPr lang="en-IN" smtClean="0"/>
              <a:pPr/>
              <a:t>‹#›</a:t>
            </a:fld>
            <a:endParaRPr lang="en-IN" dirty="0"/>
          </a:p>
        </p:txBody>
      </p:sp>
    </p:spTree>
    <p:extLst>
      <p:ext uri="{BB962C8B-B14F-4D97-AF65-F5344CB8AC3E}">
        <p14:creationId xmlns:p14="http://schemas.microsoft.com/office/powerpoint/2010/main" xmlns="" val="2219066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B2F08-9F24-44F2-8229-CB85F42DFECE}" type="datetime1">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647A8F6-A398-43E8-B882-DA3802242F64}" type="slidenum">
              <a:rPr lang="en-IN" smtClean="0"/>
              <a:pPr/>
              <a:t>‹#›</a:t>
            </a:fld>
            <a:endParaRPr lang="en-IN" dirty="0"/>
          </a:p>
        </p:txBody>
      </p:sp>
    </p:spTree>
    <p:extLst>
      <p:ext uri="{BB962C8B-B14F-4D97-AF65-F5344CB8AC3E}">
        <p14:creationId xmlns:p14="http://schemas.microsoft.com/office/powerpoint/2010/main" xmlns="" val="108452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B2F08-9F24-44F2-8229-CB85F42DFECE}" type="datetime1">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647A8F6-A398-43E8-B882-DA3802242F64}" type="slidenum">
              <a:rPr lang="en-IN" smtClean="0"/>
              <a:pPr/>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xmlns="" val="2061315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B2F08-9F24-44F2-8229-CB85F42DFECE}" type="datetime1">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647A8F6-A398-43E8-B882-DA3802242F64}" type="slidenum">
              <a:rPr lang="en-IN" smtClean="0"/>
              <a:pPr/>
              <a:t>‹#›</a:t>
            </a:fld>
            <a:endParaRPr lang="en-IN" dirty="0"/>
          </a:p>
        </p:txBody>
      </p:sp>
    </p:spTree>
    <p:extLst>
      <p:ext uri="{BB962C8B-B14F-4D97-AF65-F5344CB8AC3E}">
        <p14:creationId xmlns:p14="http://schemas.microsoft.com/office/powerpoint/2010/main" xmlns="" val="1221949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B2F08-9F24-44F2-8229-CB85F42DFECE}" type="datetime1">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647A8F6-A398-43E8-B882-DA3802242F64}" type="slidenum">
              <a:rPr lang="en-IN" smtClean="0"/>
              <a:pPr/>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xmlns="" val="2130285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B2F08-9F24-44F2-8229-CB85F42DFECE}" type="datetime1">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647A8F6-A398-43E8-B882-DA3802242F64}" type="slidenum">
              <a:rPr lang="en-IN" smtClean="0"/>
              <a:pPr/>
              <a:t>‹#›</a:t>
            </a:fld>
            <a:endParaRPr lang="en-IN" dirty="0"/>
          </a:p>
        </p:txBody>
      </p:sp>
    </p:spTree>
    <p:extLst>
      <p:ext uri="{BB962C8B-B14F-4D97-AF65-F5344CB8AC3E}">
        <p14:creationId xmlns:p14="http://schemas.microsoft.com/office/powerpoint/2010/main" xmlns="" val="1331576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215EFE-F9EA-48A3-9A47-797F60E85AB7}" type="datetime1">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A9A2D7-9115-4392-A65C-2DE137A87ED5}" type="slidenum">
              <a:rPr lang="en-IN" smtClean="0"/>
              <a:pPr/>
              <a:t>‹#›</a:t>
            </a:fld>
            <a:endParaRPr lang="en-IN" dirty="0"/>
          </a:p>
        </p:txBody>
      </p:sp>
    </p:spTree>
    <p:extLst>
      <p:ext uri="{BB962C8B-B14F-4D97-AF65-F5344CB8AC3E}">
        <p14:creationId xmlns:p14="http://schemas.microsoft.com/office/powerpoint/2010/main" xmlns="" val="782411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126603-BEB1-4745-81D1-C06F8CC061D7}" type="datetime1">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2E6D8E-79A0-4289-B095-F7DBC8BC5825}" type="slidenum">
              <a:rPr lang="en-IN" smtClean="0"/>
              <a:pPr/>
              <a:t>‹#›</a:t>
            </a:fld>
            <a:endParaRPr lang="en-IN" dirty="0"/>
          </a:p>
        </p:txBody>
      </p:sp>
    </p:spTree>
    <p:extLst>
      <p:ext uri="{BB962C8B-B14F-4D97-AF65-F5344CB8AC3E}">
        <p14:creationId xmlns:p14="http://schemas.microsoft.com/office/powerpoint/2010/main" xmlns="" val="939969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5A508D-73D5-4FD7-A792-1BEFB32E2E92}" type="datetime1">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78A92-7651-4F3F-A479-8415362FD3F0}" type="slidenum">
              <a:rPr lang="en-IN" smtClean="0"/>
              <a:pPr/>
              <a:t>‹#›</a:t>
            </a:fld>
            <a:endParaRPr lang="en-IN" dirty="0"/>
          </a:p>
        </p:txBody>
      </p:sp>
    </p:spTree>
    <p:extLst>
      <p:ext uri="{BB962C8B-B14F-4D97-AF65-F5344CB8AC3E}">
        <p14:creationId xmlns:p14="http://schemas.microsoft.com/office/powerpoint/2010/main" xmlns="" val="535179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76A46F-AA26-4D99-8EE5-27562D30B418}" type="datetime1">
              <a:rPr lang="en-US" smtClean="0"/>
              <a:pPr/>
              <a:t>6/14/2023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C9A60BD-983E-4A6B-B481-0B72D274F4FD}" type="slidenum">
              <a:rPr lang="en-IN" smtClean="0"/>
              <a:pPr/>
              <a:t>‹#›</a:t>
            </a:fld>
            <a:endParaRPr lang="en-IN" dirty="0"/>
          </a:p>
        </p:txBody>
      </p:sp>
    </p:spTree>
    <p:extLst>
      <p:ext uri="{BB962C8B-B14F-4D97-AF65-F5344CB8AC3E}">
        <p14:creationId xmlns:p14="http://schemas.microsoft.com/office/powerpoint/2010/main" xmlns="" val="1028030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D31DDF-09AF-4E99-9CD4-CA2BFD554AE0}" type="datetime1">
              <a:rPr lang="en-US" smtClean="0"/>
              <a:pPr/>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11FA4B4-EB7C-43C7-9032-621060AA7125}" type="slidenum">
              <a:rPr lang="en-IN" smtClean="0"/>
              <a:pPr/>
              <a:t>‹#›</a:t>
            </a:fld>
            <a:endParaRPr lang="en-IN" dirty="0"/>
          </a:p>
        </p:txBody>
      </p:sp>
    </p:spTree>
    <p:extLst>
      <p:ext uri="{BB962C8B-B14F-4D97-AF65-F5344CB8AC3E}">
        <p14:creationId xmlns:p14="http://schemas.microsoft.com/office/powerpoint/2010/main" xmlns="" val="1330830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556247-4077-4A98-9D0C-B6F5294050EB}" type="datetime1">
              <a:rPr lang="en-US" smtClean="0"/>
              <a:pPr/>
              <a:t>6/14/2023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58EE3C3-1458-43A9-8916-EB74D7C3EDD7}" type="slidenum">
              <a:rPr lang="en-IN" smtClean="0"/>
              <a:pPr/>
              <a:t>‹#›</a:t>
            </a:fld>
            <a:endParaRPr lang="en-IN" dirty="0"/>
          </a:p>
        </p:txBody>
      </p:sp>
    </p:spTree>
    <p:extLst>
      <p:ext uri="{BB962C8B-B14F-4D97-AF65-F5344CB8AC3E}">
        <p14:creationId xmlns:p14="http://schemas.microsoft.com/office/powerpoint/2010/main" xmlns="" val="178833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4BED7B-917E-4DBA-AE09-9DFCA174C42D}" type="datetime1">
              <a:rPr lang="en-US" smtClean="0"/>
              <a:pPr/>
              <a:t>6/14/2023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98F37B0-D231-4635-9493-4E8200926064}" type="slidenum">
              <a:rPr lang="en-IN" smtClean="0"/>
              <a:pPr/>
              <a:t>‹#›</a:t>
            </a:fld>
            <a:endParaRPr lang="en-IN" dirty="0"/>
          </a:p>
        </p:txBody>
      </p:sp>
    </p:spTree>
    <p:extLst>
      <p:ext uri="{BB962C8B-B14F-4D97-AF65-F5344CB8AC3E}">
        <p14:creationId xmlns:p14="http://schemas.microsoft.com/office/powerpoint/2010/main" xmlns="" val="1505040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0DEA2-0D48-43C8-9809-348D8DBB13CC}" type="datetime1">
              <a:rPr lang="en-US" smtClean="0"/>
              <a:pPr/>
              <a:t>6/14/2023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98C335B-BAE3-462A-B961-12FE31D2B6DE}" type="slidenum">
              <a:rPr lang="en-IN" smtClean="0"/>
              <a:pPr/>
              <a:t>‹#›</a:t>
            </a:fld>
            <a:endParaRPr lang="en-IN" dirty="0"/>
          </a:p>
        </p:txBody>
      </p:sp>
    </p:spTree>
    <p:extLst>
      <p:ext uri="{BB962C8B-B14F-4D97-AF65-F5344CB8AC3E}">
        <p14:creationId xmlns:p14="http://schemas.microsoft.com/office/powerpoint/2010/main" xmlns="" val="408261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EE80A5-891D-4281-A1EC-5A95092A280D}" type="datetime1">
              <a:rPr lang="en-US" smtClean="0"/>
              <a:pPr/>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3DED82D-2567-475C-BF6D-CDE1EB3C76AE}" type="slidenum">
              <a:rPr lang="en-IN" smtClean="0"/>
              <a:pPr/>
              <a:t>‹#›</a:t>
            </a:fld>
            <a:endParaRPr lang="en-IN" dirty="0"/>
          </a:p>
        </p:txBody>
      </p:sp>
    </p:spTree>
    <p:extLst>
      <p:ext uri="{BB962C8B-B14F-4D97-AF65-F5344CB8AC3E}">
        <p14:creationId xmlns:p14="http://schemas.microsoft.com/office/powerpoint/2010/main" xmlns="" val="1809426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3E99E-B482-4EF6-9D36-8C2E57F91619}" type="datetime1">
              <a:rPr lang="en-US" smtClean="0"/>
              <a:pPr/>
              <a:t>6/14/2023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9A1B78-D0EB-4845-B26B-693538EFB586}" type="slidenum">
              <a:rPr lang="en-IN" smtClean="0"/>
              <a:pPr/>
              <a:t>‹#›</a:t>
            </a:fld>
            <a:endParaRPr lang="en-IN" dirty="0"/>
          </a:p>
        </p:txBody>
      </p:sp>
    </p:spTree>
    <p:extLst>
      <p:ext uri="{BB962C8B-B14F-4D97-AF65-F5344CB8AC3E}">
        <p14:creationId xmlns:p14="http://schemas.microsoft.com/office/powerpoint/2010/main" xmlns="" val="322984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35B2F08-9F24-44F2-8229-CB85F42DFECE}" type="datetime1">
              <a:rPr lang="en-US" smtClean="0"/>
              <a:pPr/>
              <a:t>6/14/2023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647A8F6-A398-43E8-B882-DA3802242F64}" type="slidenum">
              <a:rPr lang="en-IN" smtClean="0"/>
              <a:pPr/>
              <a:t>‹#›</a:t>
            </a:fld>
            <a:endParaRPr lang="en-IN" dirty="0"/>
          </a:p>
        </p:txBody>
      </p:sp>
    </p:spTree>
    <p:extLst>
      <p:ext uri="{BB962C8B-B14F-4D97-AF65-F5344CB8AC3E}">
        <p14:creationId xmlns:p14="http://schemas.microsoft.com/office/powerpoint/2010/main" xmlns="" val="192245740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extBox 3">
            <a:extLst>
              <a:ext uri="{5535085F-F312-41C0-B8D2-0AF175E3531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0AC567-6156-4753-99A7-266136A3ACFA}"/>
              </a:ext>
            </a:extLst>
          </p:cNvPr>
          <p:cNvSpPr txBox="1"/>
          <p:nvPr/>
        </p:nvSpPr>
        <p:spPr>
          <a:xfrm>
            <a:off x="2870598" y="449120"/>
            <a:ext cx="6450805" cy="1005611"/>
          </a:xfrm>
          <a:prstGeom prst="rect">
            <a:avLst/>
          </a:prstGeom>
          <a:noFill/>
        </p:spPr>
        <p:txBody>
          <a:bodyPr vert="horz" wrap="none" rtlCol="0">
            <a:spAutoFit/>
          </a:bodyPr>
          <a:lstStyle/>
          <a:p>
            <a:pPr algn="ctr"/>
            <a:r>
              <a:rPr lang="en-US" sz="6000" dirty="0">
                <a:latin typeface="Cooper Std Black"/>
              </a:rPr>
              <a:t>Online Book Store</a:t>
            </a:r>
          </a:p>
        </p:txBody>
      </p:sp>
      <p:sp>
        <p:nvSpPr>
          <p:cNvPr id="3" name="TextBox 5">
            <a:extLst>
              <a:ext uri="{CAAA66D5-8F3E-40CD-8090-425B2E9B0A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023A634-C311-480E-89B8-9A767D388AE8}"/>
              </a:ext>
            </a:extLst>
          </p:cNvPr>
          <p:cNvSpPr txBox="1"/>
          <p:nvPr/>
        </p:nvSpPr>
        <p:spPr>
          <a:xfrm>
            <a:off x="8404083" y="2690950"/>
            <a:ext cx="2680541" cy="707886"/>
          </a:xfrm>
          <a:prstGeom prst="rect">
            <a:avLst/>
          </a:prstGeom>
          <a:noFill/>
        </p:spPr>
        <p:txBody>
          <a:bodyPr vert="horz" wrap="none" rtlCol="0">
            <a:spAutoFit/>
          </a:bodyPr>
          <a:lstStyle/>
          <a:p>
            <a:r>
              <a:rPr lang="en-US" sz="2000" b="1" dirty="0">
                <a:latin typeface="+mj-lt"/>
              </a:rPr>
              <a:t>Under Guidance of: </a:t>
            </a:r>
          </a:p>
          <a:p>
            <a:r>
              <a:rPr lang="en-US" sz="2000" dirty="0" err="1"/>
              <a:t>Pooja</a:t>
            </a:r>
            <a:r>
              <a:rPr lang="en-US" sz="2000" dirty="0"/>
              <a:t> </a:t>
            </a:r>
            <a:r>
              <a:rPr lang="en-US" sz="2000" dirty="0" err="1"/>
              <a:t>Mehta</a:t>
            </a:r>
          </a:p>
        </p:txBody>
      </p:sp>
      <p:sp>
        <p:nvSpPr>
          <p:cNvPr id="4" name="TextBox 6">
            <a:extLst>
              <a:ext uri="{ED596A95-9A7C-4ACD-9CB1-83C75EB2B85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2AE8BB-EB54-4F17-A3BF-042B2FB16ECD}"/>
              </a:ext>
            </a:extLst>
          </p:cNvPr>
          <p:cNvSpPr txBox="1"/>
          <p:nvPr/>
        </p:nvSpPr>
        <p:spPr>
          <a:xfrm>
            <a:off x="8404083" y="3523627"/>
            <a:ext cx="2402389" cy="2246769"/>
          </a:xfrm>
          <a:prstGeom prst="rect">
            <a:avLst/>
          </a:prstGeom>
          <a:noFill/>
        </p:spPr>
        <p:txBody>
          <a:bodyPr vert="horz" wrap="none" rtlCol="0">
            <a:spAutoFit/>
          </a:bodyPr>
          <a:lstStyle/>
          <a:p>
            <a:r>
              <a:rPr lang="en-US" sz="2000" b="1" dirty="0">
                <a:latin typeface="+mj-lt"/>
              </a:rPr>
              <a:t>Submitted By:</a:t>
            </a:r>
          </a:p>
          <a:p>
            <a:r>
              <a:rPr lang="en-US" sz="2000" dirty="0"/>
              <a:t>1. Nausheen </a:t>
            </a:r>
            <a:r>
              <a:rPr lang="en-US" sz="2000" dirty="0" smtClean="0"/>
              <a:t>Shaikh</a:t>
            </a:r>
            <a:endParaRPr lang="en-US" sz="2000" dirty="0"/>
          </a:p>
          <a:p>
            <a:r>
              <a:rPr lang="en-US" sz="2000" dirty="0"/>
              <a:t>2. Divya </a:t>
            </a:r>
            <a:r>
              <a:rPr lang="en-US" sz="2000" dirty="0" err="1"/>
              <a:t>Raulo</a:t>
            </a:r>
          </a:p>
          <a:p>
            <a:r>
              <a:rPr lang="en-US" sz="2000" dirty="0"/>
              <a:t>3. Sayali Patil</a:t>
            </a:r>
          </a:p>
          <a:p>
            <a:r>
              <a:rPr lang="en-US" sz="2000" dirty="0"/>
              <a:t>4. </a:t>
            </a:r>
            <a:r>
              <a:rPr lang="en-US" sz="2000" dirty="0" err="1"/>
              <a:t>Siddhesh</a:t>
            </a:r>
            <a:r>
              <a:rPr lang="en-US" sz="2000" dirty="0"/>
              <a:t> </a:t>
            </a:r>
            <a:r>
              <a:rPr lang="en-US" sz="2000" dirty="0" err="1"/>
              <a:t>Amle</a:t>
            </a:r>
          </a:p>
          <a:p>
            <a:r>
              <a:rPr lang="en-US" sz="2000" dirty="0"/>
              <a:t>5</a:t>
            </a:r>
            <a:r>
              <a:rPr lang="en-US" sz="2000" dirty="0" err="1"/>
              <a:t>.</a:t>
            </a:r>
            <a:r>
              <a:rPr lang="en-US" sz="2000" dirty="0"/>
              <a:t> Atharva </a:t>
            </a:r>
            <a:r>
              <a:rPr lang="en-US" sz="2000" dirty="0" err="1"/>
              <a:t>Gawle</a:t>
            </a:r>
          </a:p>
          <a:p>
            <a:r>
              <a:rPr lang="en-US" sz="2000" dirty="0"/>
              <a:t>6. Prachi </a:t>
            </a:r>
            <a:r>
              <a:rPr lang="en-US" sz="2000" dirty="0" err="1"/>
              <a:t>Marothiya</a:t>
            </a:r>
          </a:p>
        </p:txBody>
      </p:sp>
      <p:pic>
        <p:nvPicPr>
          <p:cNvPr id="5" name="Picture 1">
            <a:extLst>
              <a:ext uri="{EB06B263-A29A-490E-963D-4E826199A4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A47905F-A00F-4D56-9679-DD2E078A1479}"/>
              </a:ext>
            </a:extLst>
          </p:cNvPr>
          <p:cNvPicPr>
            <a:picLocks noChangeAspect="1"/>
          </p:cNvPicPr>
          <p:nvPr/>
        </p:nvPicPr>
        <p:blipFill>
          <a:blip r:embed="rId2" cstate="print"/>
          <a:stretch>
            <a:fillRect/>
          </a:stretch>
        </p:blipFill>
        <p:spPr>
          <a:xfrm>
            <a:off x="9982200" y="421625"/>
            <a:ext cx="1814065" cy="934705"/>
          </a:xfrm>
          <a:prstGeom prst="rect">
            <a:avLst/>
          </a:prstGeom>
          <a:noFill/>
        </p:spPr>
      </p:pic>
      <p:pic>
        <p:nvPicPr>
          <p:cNvPr id="6" name="Picture 5">
            <a:extLst>
              <a:ext uri="{020EDC85-EE98-491A-9A9B-2692F825F6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DBF74DF-7644-4CF2-B258-085702921DA8}"/>
              </a:ext>
            </a:extLst>
          </p:cNvPr>
          <p:cNvPicPr>
            <a:picLocks noChangeAspect="1"/>
          </p:cNvPicPr>
          <p:nvPr/>
        </p:nvPicPr>
        <p:blipFill>
          <a:blip r:embed="rId3" cstate="print"/>
          <a:srcRect l="1430" t="-580" r="-1300" b="13230"/>
          <a:stretch>
            <a:fillRect/>
          </a:stretch>
        </p:blipFill>
        <p:spPr>
          <a:xfrm>
            <a:off x="2356332" y="1770306"/>
            <a:ext cx="4835309" cy="4334284"/>
          </a:xfrm>
          <a:prstGeom prst="rect">
            <a:avLst/>
          </a:prstGeom>
          <a:noFill/>
        </p:spPr>
      </p:pic>
    </p:spTree>
    <p:extLst>
      <p:ext uri="{C1471E57-56E5-4E83-9FF8-496E36615D8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extBox 1">
            <a:extLst>
              <a:ext uri="{7E354A82-8988-490B-B797-2CD2FE4CC75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DFD18E7-EB45-4A91-B4F7-E34F5B7A7592}"/>
              </a:ext>
            </a:extLst>
          </p:cNvPr>
          <p:cNvSpPr txBox="1"/>
          <p:nvPr/>
        </p:nvSpPr>
        <p:spPr>
          <a:xfrm>
            <a:off x="4035979" y="304803"/>
            <a:ext cx="4623381" cy="584775"/>
          </a:xfrm>
          <a:prstGeom prst="rect">
            <a:avLst/>
          </a:prstGeom>
          <a:noFill/>
        </p:spPr>
        <p:txBody>
          <a:bodyPr vert="horz" wrap="none" rtlCol="0">
            <a:spAutoFit/>
          </a:bodyPr>
          <a:lstStyle/>
          <a:p>
            <a:r>
              <a:rPr lang="en-US" sz="3200" b="1" dirty="0">
                <a:latin typeface="+mj-lt"/>
              </a:rPr>
              <a:t>SPRING ANNOTATIONS</a:t>
            </a:r>
          </a:p>
        </p:txBody>
      </p:sp>
      <p:sp>
        <p:nvSpPr>
          <p:cNvPr id="3" name="TextBox 2">
            <a:extLst>
              <a:ext uri="{E5D4813A-F5F1-45D2-9C79-1D4785D6AA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7ED90BC-FB24-4DF4-BA61-00D19FDE825D}"/>
              </a:ext>
            </a:extLst>
          </p:cNvPr>
          <p:cNvSpPr txBox="1"/>
          <p:nvPr/>
        </p:nvSpPr>
        <p:spPr>
          <a:xfrm>
            <a:off x="381001" y="1034101"/>
            <a:ext cx="9982199" cy="5262979"/>
          </a:xfrm>
          <a:prstGeom prst="rect">
            <a:avLst/>
          </a:prstGeom>
          <a:noFill/>
        </p:spPr>
        <p:txBody>
          <a:bodyPr vert="horz" wrap="square" rtlCol="0">
            <a:spAutoFit/>
          </a:bodyPr>
          <a:lstStyle/>
          <a:p>
            <a:r>
              <a:rPr lang="en-US" sz="2400" b="1" dirty="0">
                <a:latin typeface="+mj-lt"/>
              </a:rPr>
              <a:t>@Table:</a:t>
            </a:r>
            <a:r>
              <a:rPr lang="en-US" sz="2400" dirty="0"/>
              <a:t> The @Table annotation is used to create a table in database.</a:t>
            </a:r>
          </a:p>
          <a:p>
            <a:r>
              <a:rPr lang="en-US" sz="2400" b="1" dirty="0">
                <a:latin typeface="+mj-lt"/>
              </a:rPr>
              <a:t>@</a:t>
            </a:r>
            <a:r>
              <a:rPr lang="en-US" sz="2400" b="1" dirty="0" err="1">
                <a:latin typeface="+mj-lt"/>
              </a:rPr>
              <a:t>JoinColumn</a:t>
            </a:r>
            <a:r>
              <a:rPr lang="en-US" sz="2400" b="1" dirty="0">
                <a:latin typeface="+mj-lt"/>
              </a:rPr>
              <a:t>:</a:t>
            </a:r>
            <a:r>
              <a:rPr lang="en-US" sz="2400" dirty="0"/>
              <a:t> The @JoinColumn is used to specify a column for joining an entity association or element collection.</a:t>
            </a:r>
          </a:p>
          <a:p>
            <a:r>
              <a:rPr lang="en-US" sz="2400" b="1" dirty="0">
                <a:latin typeface="+mj-lt"/>
              </a:rPr>
              <a:t>@PutMapping : </a:t>
            </a:r>
            <a:r>
              <a:rPr lang="en-US" sz="2400" dirty="0"/>
              <a:t>The @PutMapping is used for update the records.</a:t>
            </a:r>
          </a:p>
          <a:p>
            <a:r>
              <a:rPr lang="en-US" sz="2400" b="1" dirty="0">
                <a:latin typeface="+mj-lt"/>
              </a:rPr>
              <a:t>@</a:t>
            </a:r>
            <a:r>
              <a:rPr lang="en-US" sz="2400" b="1" dirty="0" err="1">
                <a:latin typeface="+mj-lt"/>
              </a:rPr>
              <a:t>PostMapping</a:t>
            </a:r>
            <a:r>
              <a:rPr lang="en-US" sz="2400" b="1" dirty="0">
                <a:latin typeface="+mj-lt"/>
              </a:rPr>
              <a:t>:</a:t>
            </a:r>
            <a:r>
              <a:rPr lang="en-US" sz="2400" dirty="0"/>
              <a:t> The @PostMapping is used to create a resource Mapping.</a:t>
            </a:r>
          </a:p>
          <a:p>
            <a:r>
              <a:rPr lang="en-US" sz="2400" b="1" dirty="0">
                <a:latin typeface="+mj-lt"/>
              </a:rPr>
              <a:t>@</a:t>
            </a:r>
            <a:r>
              <a:rPr lang="en-US" sz="2400" b="1" dirty="0" err="1">
                <a:latin typeface="+mj-lt"/>
              </a:rPr>
              <a:t>GetMapping</a:t>
            </a:r>
            <a:r>
              <a:rPr lang="en-US" sz="2400" b="1" dirty="0">
                <a:latin typeface="+mj-lt"/>
              </a:rPr>
              <a:t>:</a:t>
            </a:r>
            <a:r>
              <a:rPr lang="en-US" sz="2400" dirty="0"/>
              <a:t> The @GetMapping is used to read all the inserted records.</a:t>
            </a:r>
          </a:p>
          <a:p>
            <a:r>
              <a:rPr lang="en-US" sz="2400" b="1" dirty="0">
                <a:latin typeface="+mj-lt"/>
              </a:rPr>
              <a:t>@DeleteMapping :</a:t>
            </a:r>
            <a:r>
              <a:rPr lang="en-US" sz="2400" dirty="0"/>
              <a:t> The @DeleteMapping is used to delete the records.</a:t>
            </a:r>
          </a:p>
          <a:p>
            <a:r>
              <a:rPr lang="en-US" sz="2400" b="1" dirty="0">
                <a:latin typeface="+mj-lt"/>
              </a:rPr>
              <a:t>@</a:t>
            </a:r>
            <a:r>
              <a:rPr lang="en-US" sz="2400" b="1" dirty="0" err="1">
                <a:latin typeface="+mj-lt"/>
              </a:rPr>
              <a:t>PathVariable</a:t>
            </a:r>
            <a:r>
              <a:rPr lang="en-US" sz="2400" b="1" dirty="0">
                <a:latin typeface="+mj-lt"/>
              </a:rPr>
              <a:t>:</a:t>
            </a:r>
            <a:r>
              <a:rPr lang="en-US" sz="2400" dirty="0"/>
              <a:t> The @Path Variable annotation is used to extract the value from the URL.</a:t>
            </a:r>
          </a:p>
          <a:p>
            <a:r>
              <a:rPr lang="en-US" sz="2400" b="1" dirty="0">
                <a:latin typeface="+mj-lt"/>
              </a:rPr>
              <a:t>@</a:t>
            </a:r>
            <a:r>
              <a:rPr lang="en-US" sz="2400" b="1" dirty="0" err="1">
                <a:latin typeface="+mj-lt"/>
              </a:rPr>
              <a:t>RequestParam</a:t>
            </a:r>
            <a:r>
              <a:rPr lang="en-US" sz="2400" b="1" dirty="0">
                <a:latin typeface="+mj-lt"/>
              </a:rPr>
              <a:t>: </a:t>
            </a:r>
            <a:r>
              <a:rPr lang="en-US" sz="2400" dirty="0"/>
              <a:t>The @RequestParam annotation is used to read the form data and bind it automatically to the parameter present in the provided method.</a:t>
            </a:r>
          </a:p>
        </p:txBody>
      </p:sp>
    </p:spTree>
    <p:extLst>
      <p:ext uri="{68E9D455-4319-4940-92D3-59B40EE345E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extBox 1">
            <a:extLst>
              <a:ext uri="{F1ADE216-80B1-4768-B45B-50CAD95A20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E64F7A-2210-4E7C-9F69-9FAD73BD4289}"/>
              </a:ext>
            </a:extLst>
          </p:cNvPr>
          <p:cNvSpPr txBox="1"/>
          <p:nvPr/>
        </p:nvSpPr>
        <p:spPr>
          <a:xfrm>
            <a:off x="4035981" y="557352"/>
            <a:ext cx="4623381" cy="584775"/>
          </a:xfrm>
          <a:prstGeom prst="rect">
            <a:avLst/>
          </a:prstGeom>
          <a:noFill/>
        </p:spPr>
        <p:txBody>
          <a:bodyPr vert="horz" wrap="none" rtlCol="0">
            <a:spAutoFit/>
          </a:bodyPr>
          <a:lstStyle/>
          <a:p>
            <a:r>
              <a:rPr lang="en-US" sz="3200" b="1" dirty="0">
                <a:latin typeface="+mj-lt"/>
              </a:rPr>
              <a:t>SPRING ANNOTATIONS</a:t>
            </a:r>
          </a:p>
        </p:txBody>
      </p:sp>
      <p:sp>
        <p:nvSpPr>
          <p:cNvPr id="3" name="TextBox 2">
            <a:extLst>
              <a:ext uri="{1A74578D-B388-46CC-938C-4BA6CE40200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3BDFCF3-AA8A-4981-B35D-5CC2CF8B1DAB}"/>
              </a:ext>
            </a:extLst>
          </p:cNvPr>
          <p:cNvSpPr txBox="1"/>
          <p:nvPr/>
        </p:nvSpPr>
        <p:spPr>
          <a:xfrm>
            <a:off x="381000" y="1379121"/>
            <a:ext cx="9829800" cy="4524315"/>
          </a:xfrm>
          <a:prstGeom prst="rect">
            <a:avLst/>
          </a:prstGeom>
          <a:noFill/>
        </p:spPr>
        <p:txBody>
          <a:bodyPr vert="horz" wrap="square" rtlCol="0">
            <a:spAutoFit/>
          </a:bodyPr>
          <a:lstStyle/>
          <a:p>
            <a:r>
              <a:rPr lang="en-US" sz="2400" b="1" dirty="0" smtClean="0">
                <a:latin typeface="+mj-lt"/>
              </a:rPr>
              <a:t>@</a:t>
            </a:r>
            <a:r>
              <a:rPr lang="en-US" sz="2400" b="1" dirty="0">
                <a:latin typeface="+mj-lt"/>
              </a:rPr>
              <a:t>Request Body:</a:t>
            </a:r>
            <a:r>
              <a:rPr lang="en-US" sz="2400" dirty="0"/>
              <a:t> The @RequestBody annotation is applicable to handler methods of spring controller. spring should </a:t>
            </a:r>
            <a:r>
              <a:rPr lang="en-US" sz="2400" dirty="0" err="1"/>
              <a:t>deserialize</a:t>
            </a:r>
            <a:r>
              <a:rPr lang="en-US" sz="2400" dirty="0"/>
              <a:t> a request body into an object</a:t>
            </a:r>
            <a:r>
              <a:rPr lang="en-US" sz="2400" dirty="0" smtClean="0"/>
              <a:t>.</a:t>
            </a:r>
          </a:p>
          <a:p>
            <a:endParaRPr lang="en-US" sz="2400" dirty="0"/>
          </a:p>
          <a:p>
            <a:r>
              <a:rPr lang="en-US" sz="2400" b="1" dirty="0">
                <a:latin typeface="+mj-lt"/>
              </a:rPr>
              <a:t>@OneToOne Mapping:</a:t>
            </a:r>
            <a:r>
              <a:rPr lang="en-US" sz="2400" dirty="0"/>
              <a:t> The @OneToOne JPA annotation is used to map the source entity with the target entity, Hibernate maps the tables in your database to the Entity classes in your application</a:t>
            </a:r>
            <a:r>
              <a:rPr lang="en-US" sz="2400" dirty="0" smtClean="0"/>
              <a:t>.</a:t>
            </a:r>
          </a:p>
          <a:p>
            <a:endParaRPr lang="en-US" sz="2400" dirty="0"/>
          </a:p>
          <a:p>
            <a:r>
              <a:rPr lang="en-US" sz="2400" b="1" dirty="0">
                <a:latin typeface="+mj-lt"/>
              </a:rPr>
              <a:t>@OneToMany Mapping: </a:t>
            </a:r>
            <a:r>
              <a:rPr lang="en-US" sz="2400" dirty="0"/>
              <a:t>The @</a:t>
            </a:r>
            <a:r>
              <a:rPr lang="en-US" sz="2400" dirty="0" err="1"/>
              <a:t>OneTo</a:t>
            </a:r>
            <a:r>
              <a:rPr lang="en-US" sz="2400" dirty="0"/>
              <a:t>-Many relationship between table A and table B indicates that one row in</a:t>
            </a:r>
            <a:r>
              <a:rPr lang="en-US" sz="2400" baseline="-25000" dirty="0"/>
              <a:t> </a:t>
            </a:r>
            <a:r>
              <a:rPr lang="en-US" sz="2400" dirty="0"/>
              <a:t>a table A link to many rows in table B</a:t>
            </a:r>
            <a:r>
              <a:rPr lang="en-US" sz="2400" dirty="0" err="1"/>
              <a:t>.</a:t>
            </a:r>
            <a:r>
              <a:rPr lang="en-US" sz="2400" dirty="0"/>
              <a:t>but one row in table B links to only one row in table A.</a:t>
            </a:r>
          </a:p>
          <a:p>
            <a:endParaRPr lang="en-US" sz="2400" dirty="0"/>
          </a:p>
        </p:txBody>
      </p:sp>
    </p:spTree>
    <p:extLst>
      <p:ext uri="{208A0D5F-191A-44A1-8697-E6A5C086D81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extBox 1">
            <a:extLst>
              <a:ext uri="{ED9F17AC-8966-4CAD-9B66-BFEDEF7D773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A818E62-51B9-4824-900C-2F6CFFD7BAE6}"/>
              </a:ext>
            </a:extLst>
          </p:cNvPr>
          <p:cNvSpPr txBox="1"/>
          <p:nvPr/>
        </p:nvSpPr>
        <p:spPr>
          <a:xfrm>
            <a:off x="4035981" y="557352"/>
            <a:ext cx="4623381" cy="584775"/>
          </a:xfrm>
          <a:prstGeom prst="rect">
            <a:avLst/>
          </a:prstGeom>
          <a:noFill/>
        </p:spPr>
        <p:txBody>
          <a:bodyPr vert="horz" wrap="none" rtlCol="0">
            <a:spAutoFit/>
          </a:bodyPr>
          <a:lstStyle/>
          <a:p>
            <a:r>
              <a:rPr lang="en-US" sz="3200" b="1" dirty="0">
                <a:latin typeface="+mj-lt"/>
              </a:rPr>
              <a:t>SPRING ANNOTATIONS</a:t>
            </a:r>
          </a:p>
        </p:txBody>
      </p:sp>
      <p:sp>
        <p:nvSpPr>
          <p:cNvPr id="3" name="TextBox 2">
            <a:extLst>
              <a:ext uri="{DA87417D-4639-4DD2-ACBF-C096EE7FDBB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6DA778D-56F9-442F-8F04-F8048E39F17B}"/>
              </a:ext>
            </a:extLst>
          </p:cNvPr>
          <p:cNvSpPr txBox="1"/>
          <p:nvPr/>
        </p:nvSpPr>
        <p:spPr>
          <a:xfrm>
            <a:off x="651165" y="1379120"/>
            <a:ext cx="9712036" cy="5262979"/>
          </a:xfrm>
          <a:prstGeom prst="rect">
            <a:avLst/>
          </a:prstGeom>
          <a:noFill/>
        </p:spPr>
        <p:txBody>
          <a:bodyPr vert="horz" wrap="square" rtlCol="0">
            <a:spAutoFit/>
          </a:bodyPr>
          <a:lstStyle/>
          <a:p>
            <a:r>
              <a:rPr lang="en-US" sz="2400" b="1" dirty="0" smtClean="0"/>
              <a:t>@</a:t>
            </a:r>
            <a:r>
              <a:rPr lang="en-US" sz="2400" b="1" dirty="0" err="1" smtClean="0"/>
              <a:t>ManyToOne</a:t>
            </a:r>
            <a:r>
              <a:rPr lang="en-US" sz="2400" b="1" dirty="0" smtClean="0"/>
              <a:t> Mapping:</a:t>
            </a:r>
            <a:r>
              <a:rPr lang="en-US" sz="2400" dirty="0" smtClean="0"/>
              <a:t> The @Many-to-One mapping means that many instances of this entity are mapped to one instance of another entity </a:t>
            </a:r>
            <a:r>
              <a:rPr lang="en-US" sz="2400" dirty="0" smtClean="0"/>
              <a:t>.</a:t>
            </a:r>
          </a:p>
          <a:p>
            <a:endParaRPr lang="en-US" sz="2400" b="1" dirty="0" smtClean="0">
              <a:latin typeface="+mj-lt"/>
            </a:endParaRPr>
          </a:p>
          <a:p>
            <a:r>
              <a:rPr lang="en-US" sz="2400" b="1" dirty="0" smtClean="0">
                <a:latin typeface="+mj-lt"/>
              </a:rPr>
              <a:t>@</a:t>
            </a:r>
            <a:r>
              <a:rPr lang="en-US" sz="2400" b="1" dirty="0" err="1">
                <a:latin typeface="+mj-lt"/>
              </a:rPr>
              <a:t>ExceptionHandler</a:t>
            </a:r>
            <a:r>
              <a:rPr lang="en-US" sz="2400" b="1" dirty="0" smtClean="0">
                <a:latin typeface="+mj-lt"/>
              </a:rPr>
              <a:t>: </a:t>
            </a:r>
            <a:r>
              <a:rPr lang="en-US" sz="2400" dirty="0" smtClean="0"/>
              <a:t>The </a:t>
            </a:r>
            <a:r>
              <a:rPr lang="en-US" sz="2400" dirty="0"/>
              <a:t>@ExceptionHandler is an annotation used to handle the specific exceptions and sending the custom responses to the client. </a:t>
            </a:r>
          </a:p>
          <a:p>
            <a:r>
              <a:rPr lang="en-US" sz="2400" dirty="0"/>
              <a:t/>
            </a:r>
            <a:br>
              <a:rPr lang="en-US" sz="2400" dirty="0"/>
            </a:br>
            <a:r>
              <a:rPr lang="en-US" sz="2400" b="1" dirty="0">
                <a:latin typeface="+mj-lt"/>
              </a:rPr>
              <a:t>@ControllerAdvice: </a:t>
            </a:r>
            <a:r>
              <a:rPr lang="en-US" sz="2400" dirty="0"/>
              <a:t>A controller advice allows you to use exactly the same exception handling techniques but apply them across the whole application, not just to an individual controller. You can think of them as an annotation driven interceptor</a:t>
            </a:r>
            <a:r>
              <a:rPr lang="en-US" sz="2400" dirty="0" smtClean="0"/>
              <a:t>.</a:t>
            </a:r>
          </a:p>
          <a:p>
            <a:endParaRPr lang="en-US" sz="2400" dirty="0" smtClean="0"/>
          </a:p>
          <a:p>
            <a:endParaRPr lang="en-US" sz="2400" dirty="0"/>
          </a:p>
        </p:txBody>
      </p:sp>
    </p:spTree>
    <p:extLst>
      <p:ext uri="{38C95997-9A75-4D89-9921-C29E6EFCC15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TextBox 3">
            <a:extLst>
              <a:ext uri="{A65D2F17-4075-48D7-8530-F8C50D5CA13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3D30DAF-A83B-4FA4-B0C5-CC8DBF694551}"/>
              </a:ext>
            </a:extLst>
          </p:cNvPr>
          <p:cNvSpPr txBox="1"/>
          <p:nvPr/>
        </p:nvSpPr>
        <p:spPr>
          <a:xfrm>
            <a:off x="3159138" y="320035"/>
            <a:ext cx="5873724" cy="461665"/>
          </a:xfrm>
          <a:prstGeom prst="rect">
            <a:avLst/>
          </a:prstGeom>
          <a:noFill/>
        </p:spPr>
        <p:txBody>
          <a:bodyPr vert="horz" wrap="none" rtlCol="0">
            <a:spAutoFit/>
          </a:bodyPr>
          <a:lstStyle/>
          <a:p>
            <a:r>
              <a:rPr lang="en-US" sz="2400" b="1" dirty="0">
                <a:latin typeface="+mj-lt"/>
              </a:rPr>
              <a:t>ADMIN REGISTRATION FROM POSTMAN</a:t>
            </a:r>
          </a:p>
        </p:txBody>
      </p:sp>
      <p:pic>
        <p:nvPicPr>
          <p:cNvPr id="7" name="Picture 6">
            <a:extLst>
              <a:ext uri="{FF2B5EF4-FFF2-40B4-BE49-F238E27FC236}">
                <a16:creationId xmlns:a16="http://schemas.microsoft.com/office/drawing/2014/main" xmlns="" id="{CC3BC2ED-0687-1430-7C48-1C48B36814C3}"/>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625" t="548" r="1251" b="8889"/>
          <a:stretch/>
        </p:blipFill>
        <p:spPr>
          <a:xfrm>
            <a:off x="381000" y="1018343"/>
            <a:ext cx="9372601" cy="5184019"/>
          </a:xfrm>
          <a:prstGeom prst="rect">
            <a:avLst/>
          </a:prstGeom>
        </p:spPr>
      </p:pic>
    </p:spTree>
    <p:extLst>
      <p:ext uri="{81E83D62-EEBE-4482-ADF5-FC3D86381F8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extBox 1">
            <a:extLst>
              <a:ext uri="{C51C5478-C5E7-41B9-8287-5ECB54B47C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2DABDB1-6AF4-4B03-B1FD-F7167E0EBC5B}"/>
              </a:ext>
            </a:extLst>
          </p:cNvPr>
          <p:cNvSpPr txBox="1"/>
          <p:nvPr/>
        </p:nvSpPr>
        <p:spPr>
          <a:xfrm>
            <a:off x="5028239" y="417021"/>
            <a:ext cx="2135521" cy="461665"/>
          </a:xfrm>
          <a:prstGeom prst="rect">
            <a:avLst/>
          </a:prstGeom>
          <a:noFill/>
        </p:spPr>
        <p:txBody>
          <a:bodyPr vert="horz" wrap="none" rtlCol="0">
            <a:spAutoFit/>
          </a:bodyPr>
          <a:lstStyle/>
          <a:p>
            <a:r>
              <a:rPr lang="en-US" sz="2400" b="1" dirty="0">
                <a:latin typeface="+mj-lt"/>
              </a:rPr>
              <a:t>ADMIN TABLE</a:t>
            </a:r>
          </a:p>
        </p:txBody>
      </p:sp>
      <p:pic>
        <p:nvPicPr>
          <p:cNvPr id="7" name="Picture 6">
            <a:extLst>
              <a:ext uri="{FF2B5EF4-FFF2-40B4-BE49-F238E27FC236}">
                <a16:creationId xmlns:a16="http://schemas.microsoft.com/office/drawing/2014/main" xmlns="" id="{C1BFE96F-0DC3-72F3-FEAD-3342C6BFC429}"/>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625" b="7722"/>
          <a:stretch/>
        </p:blipFill>
        <p:spPr>
          <a:xfrm>
            <a:off x="609600" y="990600"/>
            <a:ext cx="8991600" cy="5374179"/>
          </a:xfrm>
          <a:prstGeom prst="rect">
            <a:avLst/>
          </a:prstGeom>
        </p:spPr>
      </p:pic>
    </p:spTree>
    <p:extLst>
      <p:ext uri="{EB23ADFA-81A2-4C69-AB33-E56CF365C42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extBox 2">
            <a:extLst>
              <a:ext uri="{EC115D65-FEAD-4F3A-978B-A783E4E6E6A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D07A730-6CBB-4CA6-824D-72E9D9109B3C}"/>
              </a:ext>
            </a:extLst>
          </p:cNvPr>
          <p:cNvSpPr txBox="1"/>
          <p:nvPr/>
        </p:nvSpPr>
        <p:spPr>
          <a:xfrm>
            <a:off x="4824658" y="417021"/>
            <a:ext cx="2702983" cy="461665"/>
          </a:xfrm>
          <a:prstGeom prst="rect">
            <a:avLst/>
          </a:prstGeom>
          <a:noFill/>
        </p:spPr>
        <p:txBody>
          <a:bodyPr vert="horz" wrap="none" rtlCol="0">
            <a:spAutoFit/>
          </a:bodyPr>
          <a:lstStyle/>
          <a:p>
            <a:r>
              <a:rPr lang="en-US" sz="2400" b="1" dirty="0">
                <a:latin typeface="+mj-lt"/>
              </a:rPr>
              <a:t>CUSTOMER TABLE</a:t>
            </a:r>
          </a:p>
        </p:txBody>
      </p:sp>
      <p:pic>
        <p:nvPicPr>
          <p:cNvPr id="5" name="Picture 4">
            <a:extLst>
              <a:ext uri="{FF2B5EF4-FFF2-40B4-BE49-F238E27FC236}">
                <a16:creationId xmlns:a16="http://schemas.microsoft.com/office/drawing/2014/main" xmlns="" id="{89C1420D-E5B8-64FF-52E9-B86BA310F54C}"/>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625" t="2222" r="625" b="6080"/>
          <a:stretch/>
        </p:blipFill>
        <p:spPr>
          <a:xfrm>
            <a:off x="838201" y="990600"/>
            <a:ext cx="8762999" cy="5221779"/>
          </a:xfrm>
          <a:prstGeom prst="rect">
            <a:avLst/>
          </a:prstGeom>
        </p:spPr>
      </p:pic>
    </p:spTree>
    <p:extLst>
      <p:ext uri="{58B4ED98-3EC7-4934-92FE-C1BC274EBDC2}">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3" name="TextBox 2">
            <a:extLst>
              <a:ext uri="{07419610-0EB3-4B62-AE8B-63937AC1A8B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DD1B333-36A0-4248-9823-B48D589ACFC3}"/>
              </a:ext>
            </a:extLst>
          </p:cNvPr>
          <p:cNvSpPr txBox="1"/>
          <p:nvPr/>
        </p:nvSpPr>
        <p:spPr>
          <a:xfrm>
            <a:off x="4119337" y="417021"/>
            <a:ext cx="3953326" cy="461665"/>
          </a:xfrm>
          <a:prstGeom prst="rect">
            <a:avLst/>
          </a:prstGeom>
          <a:noFill/>
        </p:spPr>
        <p:txBody>
          <a:bodyPr vert="horz" wrap="none" rtlCol="0">
            <a:spAutoFit/>
          </a:bodyPr>
          <a:lstStyle/>
          <a:p>
            <a:r>
              <a:rPr lang="en-US" sz="2400" b="1" dirty="0">
                <a:latin typeface="+mj-lt"/>
              </a:rPr>
              <a:t>CUSTOMER REGISTRATION</a:t>
            </a:r>
          </a:p>
        </p:txBody>
      </p:sp>
      <p:pic>
        <p:nvPicPr>
          <p:cNvPr id="5" name="Picture 4">
            <a:extLst>
              <a:ext uri="{FF2B5EF4-FFF2-40B4-BE49-F238E27FC236}">
                <a16:creationId xmlns:a16="http://schemas.microsoft.com/office/drawing/2014/main" xmlns="" id="{961D1E63-85A3-A2D2-9500-A89C48992626}"/>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5625" t="8889" r="1250" b="6081"/>
          <a:stretch/>
        </p:blipFill>
        <p:spPr>
          <a:xfrm>
            <a:off x="1295400" y="1219200"/>
            <a:ext cx="8458200" cy="4931233"/>
          </a:xfrm>
          <a:prstGeom prst="rect">
            <a:avLst/>
          </a:prstGeom>
        </p:spPr>
      </p:pic>
    </p:spTree>
    <p:extLst>
      <p:ext uri="{0AA2D9B5-8F75-4335-B527-B1C72102134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extBox 1">
            <a:extLst>
              <a:ext uri="{91C363FE-5D85-40BF-87F7-7F083E03C5B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EA3E78-549B-4A1F-BEFE-6AC8A7B17F4F}"/>
              </a:ext>
            </a:extLst>
          </p:cNvPr>
          <p:cNvSpPr txBox="1"/>
          <p:nvPr/>
        </p:nvSpPr>
        <p:spPr>
          <a:xfrm>
            <a:off x="4824658" y="417021"/>
            <a:ext cx="2270172" cy="461665"/>
          </a:xfrm>
          <a:prstGeom prst="rect">
            <a:avLst/>
          </a:prstGeom>
          <a:noFill/>
        </p:spPr>
        <p:txBody>
          <a:bodyPr vert="horz" wrap="none" rtlCol="0">
            <a:spAutoFit/>
          </a:bodyPr>
          <a:lstStyle/>
          <a:p>
            <a:r>
              <a:rPr lang="en-US" sz="2400" b="1" dirty="0">
                <a:latin typeface="+mj-lt"/>
              </a:rPr>
              <a:t>ADMIN LOGIN</a:t>
            </a:r>
          </a:p>
        </p:txBody>
      </p:sp>
      <p:pic>
        <p:nvPicPr>
          <p:cNvPr id="5" name="Picture 4">
            <a:extLst>
              <a:ext uri="{FF2B5EF4-FFF2-40B4-BE49-F238E27FC236}">
                <a16:creationId xmlns:a16="http://schemas.microsoft.com/office/drawing/2014/main" xmlns="" id="{E01E9FE6-63B5-8DE9-C020-E8D0A8DADDB7}"/>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6875" t="7778" b="11111"/>
          <a:stretch/>
        </p:blipFill>
        <p:spPr>
          <a:xfrm>
            <a:off x="685800" y="1295400"/>
            <a:ext cx="9067800" cy="4832307"/>
          </a:xfrm>
          <a:prstGeom prst="rect">
            <a:avLst/>
          </a:prstGeom>
        </p:spPr>
      </p:pic>
    </p:spTree>
    <p:extLst>
      <p:ext uri="{115A926F-62A8-463B-A384-5909BC73B2B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TextBox 1">
            <a:extLst>
              <a:ext uri="{8403841B-ACA9-49A5-AD4F-DC8203F29D2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4900976-13BD-403B-8BEF-A3827D015C9B}"/>
              </a:ext>
            </a:extLst>
          </p:cNvPr>
          <p:cNvSpPr txBox="1"/>
          <p:nvPr/>
        </p:nvSpPr>
        <p:spPr>
          <a:xfrm>
            <a:off x="4262003" y="417021"/>
            <a:ext cx="3567643" cy="461665"/>
          </a:xfrm>
          <a:prstGeom prst="rect">
            <a:avLst/>
          </a:prstGeom>
          <a:noFill/>
        </p:spPr>
        <p:txBody>
          <a:bodyPr vert="horz" wrap="none" rtlCol="0">
            <a:spAutoFit/>
          </a:bodyPr>
          <a:lstStyle/>
          <a:p>
            <a:r>
              <a:rPr lang="en-US" sz="2400" b="1" dirty="0">
                <a:latin typeface="+mj-lt"/>
              </a:rPr>
              <a:t>ADD BOOK FROM ADMIN</a:t>
            </a:r>
          </a:p>
        </p:txBody>
      </p:sp>
      <p:pic>
        <p:nvPicPr>
          <p:cNvPr id="5" name="Picture 4">
            <a:extLst>
              <a:ext uri="{FF2B5EF4-FFF2-40B4-BE49-F238E27FC236}">
                <a16:creationId xmlns:a16="http://schemas.microsoft.com/office/drawing/2014/main" xmlns="" id="{6B262C59-C846-CAE7-3552-60837B0A26EB}"/>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6875" t="6081" r="8750" b="22222"/>
          <a:stretch/>
        </p:blipFill>
        <p:spPr>
          <a:xfrm>
            <a:off x="838200" y="1295400"/>
            <a:ext cx="8458200" cy="4753080"/>
          </a:xfrm>
          <a:prstGeom prst="rect">
            <a:avLst/>
          </a:prstGeom>
        </p:spPr>
      </p:pic>
    </p:spTree>
    <p:extLst>
      <p:ext uri="{ADB9AEEC-BBEC-4BDE-9E74-FAE51619344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extBox 1">
            <a:extLst>
              <a:ext uri="{1A8BEB31-5BCC-45AB-BA62-E72B69DBCF7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68BC57D-876A-4D18-959C-BC163AB95077}"/>
              </a:ext>
            </a:extLst>
          </p:cNvPr>
          <p:cNvSpPr txBox="1"/>
          <p:nvPr/>
        </p:nvSpPr>
        <p:spPr>
          <a:xfrm>
            <a:off x="5209379" y="417021"/>
            <a:ext cx="1959704" cy="461665"/>
          </a:xfrm>
          <a:prstGeom prst="rect">
            <a:avLst/>
          </a:prstGeom>
          <a:noFill/>
        </p:spPr>
        <p:txBody>
          <a:bodyPr vert="horz" wrap="none" rtlCol="0">
            <a:spAutoFit/>
          </a:bodyPr>
          <a:lstStyle/>
          <a:p>
            <a:r>
              <a:rPr lang="en-US" sz="2400" b="1" dirty="0">
                <a:latin typeface="+mj-lt"/>
              </a:rPr>
              <a:t>BOOK TABLE</a:t>
            </a:r>
          </a:p>
        </p:txBody>
      </p:sp>
      <p:pic>
        <p:nvPicPr>
          <p:cNvPr id="5" name="Picture 4">
            <a:extLst>
              <a:ext uri="{FF2B5EF4-FFF2-40B4-BE49-F238E27FC236}">
                <a16:creationId xmlns:a16="http://schemas.microsoft.com/office/drawing/2014/main" xmlns="" id="{17B9E30A-0CF5-242B-5434-46537BB888F7}"/>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8125" t="8889" r="11875" b="6081"/>
          <a:stretch/>
        </p:blipFill>
        <p:spPr>
          <a:xfrm>
            <a:off x="533400" y="685800"/>
            <a:ext cx="8991600" cy="5578063"/>
          </a:xfrm>
          <a:prstGeom prst="rect">
            <a:avLst/>
          </a:prstGeom>
        </p:spPr>
      </p:pic>
    </p:spTree>
    <p:extLst>
      <p:ext uri="{15993133-7A06-4AA3-9B76-3B9D944D24C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extBox 1">
            <a:extLst>
              <a:ext uri="{32D1B5D8-ADF0-406A-847C-9BCD12204AC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CB481DB-F8DE-4ADB-9CAD-CAB6AFEC10D6}"/>
              </a:ext>
            </a:extLst>
          </p:cNvPr>
          <p:cNvSpPr txBox="1"/>
          <p:nvPr/>
        </p:nvSpPr>
        <p:spPr>
          <a:xfrm>
            <a:off x="5099799" y="413889"/>
            <a:ext cx="3166251" cy="584775"/>
          </a:xfrm>
          <a:prstGeom prst="rect">
            <a:avLst/>
          </a:prstGeom>
          <a:noFill/>
        </p:spPr>
        <p:txBody>
          <a:bodyPr vert="horz" wrap="none" rtlCol="0">
            <a:spAutoFit/>
          </a:bodyPr>
          <a:lstStyle/>
          <a:p>
            <a:pPr algn="ctr"/>
            <a:r>
              <a:rPr lang="en-US" sz="3200" b="1" dirty="0">
                <a:latin typeface="+mj-lt"/>
              </a:rPr>
              <a:t>INTRODUCTION</a:t>
            </a:r>
          </a:p>
        </p:txBody>
      </p:sp>
      <p:sp>
        <p:nvSpPr>
          <p:cNvPr id="3" name="TextBox 2">
            <a:extLst>
              <a:ext uri="{8D845E93-11F1-4A82-8CB1-12CACD99E8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C171B8-A31C-4BB7-981E-7EA49B37CD56}"/>
              </a:ext>
            </a:extLst>
          </p:cNvPr>
          <p:cNvSpPr txBox="1"/>
          <p:nvPr/>
        </p:nvSpPr>
        <p:spPr>
          <a:xfrm>
            <a:off x="609601" y="1295400"/>
            <a:ext cx="9525000" cy="4801314"/>
          </a:xfrm>
          <a:prstGeom prst="rect">
            <a:avLst/>
          </a:prstGeom>
          <a:noFill/>
        </p:spPr>
        <p:txBody>
          <a:bodyPr vert="horz" wrap="square" rtlCol="0">
            <a:spAutoFit/>
          </a:bodyPr>
          <a:lstStyle/>
          <a:p>
            <a:pPr algn="just">
              <a:buFont typeface="Arial" pitchFamily="34" charset="0"/>
              <a:buChar char="•"/>
            </a:pPr>
            <a:r>
              <a:rPr lang="en-US" dirty="0">
                <a:latin typeface="Lato"/>
              </a:rPr>
              <a:t>The online bookstore is a form of e-commerce and book sales </a:t>
            </a:r>
            <a:r>
              <a:rPr lang="en-US" dirty="0" smtClean="0">
                <a:latin typeface="Lato"/>
              </a:rPr>
              <a:t>industry.</a:t>
            </a:r>
          </a:p>
          <a:p>
            <a:pPr algn="just">
              <a:buFont typeface="Arial" pitchFamily="34" charset="0"/>
              <a:buChar char="•"/>
            </a:pPr>
            <a:r>
              <a:rPr lang="en-US" dirty="0" smtClean="0">
                <a:latin typeface="Lato"/>
              </a:rPr>
              <a:t>Online </a:t>
            </a:r>
            <a:r>
              <a:rPr lang="en-US" dirty="0">
                <a:latin typeface="Lato"/>
              </a:rPr>
              <a:t>book </a:t>
            </a:r>
            <a:r>
              <a:rPr lang="en-US" dirty="0" smtClean="0">
                <a:latin typeface="Lato"/>
              </a:rPr>
              <a:t>system allows users to buy books conveniently, </a:t>
            </a:r>
            <a:r>
              <a:rPr lang="en-US" dirty="0">
                <a:latin typeface="Lato"/>
              </a:rPr>
              <a:t>easy to find the </a:t>
            </a:r>
            <a:r>
              <a:rPr lang="en-US" dirty="0" smtClean="0">
                <a:latin typeface="Lato"/>
              </a:rPr>
              <a:t>books, </a:t>
            </a:r>
            <a:r>
              <a:rPr lang="en-US" dirty="0">
                <a:latin typeface="Lato"/>
              </a:rPr>
              <a:t>cost </a:t>
            </a:r>
            <a:r>
              <a:rPr lang="en-US" dirty="0" smtClean="0">
                <a:latin typeface="Lato"/>
              </a:rPr>
              <a:t>saving. </a:t>
            </a:r>
            <a:r>
              <a:rPr lang="en-US" dirty="0" smtClean="0">
                <a:latin typeface="Lato"/>
              </a:rPr>
              <a:t>S</a:t>
            </a:r>
            <a:r>
              <a:rPr lang="en-US" dirty="0" smtClean="0">
                <a:latin typeface="Lato"/>
              </a:rPr>
              <a:t>o need of online </a:t>
            </a:r>
            <a:r>
              <a:rPr lang="en-US" dirty="0">
                <a:latin typeface="Lato"/>
              </a:rPr>
              <a:t>bookstore in today's </a:t>
            </a:r>
            <a:r>
              <a:rPr lang="en-US" dirty="0" smtClean="0">
                <a:latin typeface="Lato"/>
              </a:rPr>
              <a:t>world</a:t>
            </a:r>
            <a:r>
              <a:rPr lang="en-US" dirty="0" smtClean="0">
                <a:latin typeface="Lato"/>
              </a:rPr>
              <a:t> </a:t>
            </a:r>
            <a:r>
              <a:rPr lang="en-US" dirty="0">
                <a:latin typeface="Lato"/>
              </a:rPr>
              <a:t>of development is </a:t>
            </a:r>
            <a:r>
              <a:rPr lang="en-US" dirty="0" smtClean="0">
                <a:latin typeface="Lato"/>
              </a:rPr>
              <a:t>extreme. </a:t>
            </a:r>
          </a:p>
          <a:p>
            <a:pPr algn="just">
              <a:buFont typeface="Arial" pitchFamily="34" charset="0"/>
              <a:buChar char="•"/>
            </a:pPr>
            <a:r>
              <a:rPr lang="en-US" dirty="0" smtClean="0">
                <a:latin typeface="Lato"/>
              </a:rPr>
              <a:t>Online </a:t>
            </a:r>
            <a:r>
              <a:rPr lang="en-US" dirty="0">
                <a:latin typeface="Lato"/>
              </a:rPr>
              <a:t>bookstore is the main function of this site, customer can connect to the Internet through the computer into the online bookstore and then check the book information, if you need to </a:t>
            </a:r>
            <a:r>
              <a:rPr lang="en-US" dirty="0" smtClean="0">
                <a:latin typeface="Lato"/>
              </a:rPr>
              <a:t>purchase you should register, </a:t>
            </a:r>
            <a:r>
              <a:rPr lang="en-US" dirty="0">
                <a:latin typeface="Lato"/>
              </a:rPr>
              <a:t>select their own </a:t>
            </a:r>
            <a:r>
              <a:rPr lang="en-US" dirty="0" smtClean="0">
                <a:latin typeface="Lato"/>
              </a:rPr>
              <a:t>books and place an orde</a:t>
            </a:r>
            <a:r>
              <a:rPr lang="en-US" dirty="0" smtClean="0">
                <a:latin typeface="Lato"/>
              </a:rPr>
              <a:t>r.</a:t>
            </a:r>
            <a:endParaRPr lang="en-US" dirty="0">
              <a:latin typeface="Lato"/>
            </a:endParaRPr>
          </a:p>
          <a:p>
            <a:pPr algn="just">
              <a:buFont typeface="Arial" pitchFamily="34" charset="0"/>
              <a:buChar char="•"/>
            </a:pPr>
            <a:r>
              <a:rPr lang="en-US" dirty="0">
                <a:latin typeface="Lato"/>
              </a:rPr>
              <a:t>With the online bookstore system, customer do not need to blindly go to various places to find their own books in this pandemic period, but only a computer connected to the Internet, in the search box, type you want to find of the book information retrieval, you can efficiently know whether the site has its own books, </a:t>
            </a:r>
            <a:r>
              <a:rPr lang="en-US" dirty="0" smtClean="0">
                <a:latin typeface="Lato"/>
              </a:rPr>
              <a:t>which </a:t>
            </a:r>
            <a:r>
              <a:rPr lang="en-US" dirty="0" smtClean="0">
                <a:latin typeface="Lato"/>
              </a:rPr>
              <a:t>you </a:t>
            </a:r>
            <a:r>
              <a:rPr lang="en-US" dirty="0">
                <a:latin typeface="Lato"/>
              </a:rPr>
              <a:t>can </a:t>
            </a:r>
            <a:r>
              <a:rPr lang="en-US" dirty="0" smtClean="0">
                <a:latin typeface="Lato"/>
              </a:rPr>
              <a:t>direct purchase, if not available, </a:t>
            </a:r>
            <a:r>
              <a:rPr lang="en-US" dirty="0">
                <a:latin typeface="Lato"/>
              </a:rPr>
              <a:t>you can </a:t>
            </a:r>
            <a:r>
              <a:rPr lang="en-US" dirty="0" smtClean="0">
                <a:latin typeface="Lato"/>
              </a:rPr>
              <a:t>provide </a:t>
            </a:r>
            <a:r>
              <a:rPr lang="en-US" dirty="0">
                <a:latin typeface="Lato"/>
              </a:rPr>
              <a:t>advice to the </a:t>
            </a:r>
            <a:r>
              <a:rPr lang="en-US" dirty="0" smtClean="0">
                <a:latin typeface="Lato"/>
              </a:rPr>
              <a:t>admin</a:t>
            </a:r>
            <a:r>
              <a:rPr lang="en-US" dirty="0" smtClean="0">
                <a:latin typeface="Lato"/>
              </a:rPr>
              <a:t>. This </a:t>
            </a:r>
            <a:r>
              <a:rPr lang="en-US" dirty="0">
                <a:latin typeface="Lato"/>
              </a:rPr>
              <a:t>greatly facilitates every consumer, saving time and </a:t>
            </a:r>
            <a:r>
              <a:rPr lang="en-US" dirty="0" smtClean="0">
                <a:latin typeface="Lato"/>
              </a:rPr>
              <a:t>labor.</a:t>
            </a:r>
          </a:p>
          <a:p>
            <a:pPr algn="just">
              <a:buFont typeface="Arial" pitchFamily="34" charset="0"/>
              <a:buChar char="•"/>
            </a:pPr>
            <a:r>
              <a:rPr lang="en-US" dirty="0" smtClean="0">
                <a:latin typeface="Lato"/>
              </a:rPr>
              <a:t>This </a:t>
            </a:r>
            <a:r>
              <a:rPr lang="en-US" dirty="0">
                <a:latin typeface="Lato"/>
              </a:rPr>
              <a:t>site is made </a:t>
            </a:r>
            <a:r>
              <a:rPr lang="en-US" dirty="0" smtClean="0">
                <a:latin typeface="Lato"/>
              </a:rPr>
              <a:t>for </a:t>
            </a:r>
            <a:r>
              <a:rPr lang="en-US" dirty="0">
                <a:latin typeface="Lato"/>
              </a:rPr>
              <a:t>the students </a:t>
            </a:r>
            <a:r>
              <a:rPr lang="en-US" dirty="0" smtClean="0">
                <a:latin typeface="Lato"/>
              </a:rPr>
              <a:t>to purchase </a:t>
            </a:r>
            <a:r>
              <a:rPr lang="en-US" dirty="0">
                <a:latin typeface="Lato"/>
              </a:rPr>
              <a:t>the books as they are facing lots of problem during this period of </a:t>
            </a:r>
            <a:r>
              <a:rPr lang="en-US" dirty="0" smtClean="0">
                <a:latin typeface="Lato"/>
              </a:rPr>
              <a:t>pandemic.</a:t>
            </a:r>
          </a:p>
          <a:p>
            <a:pPr algn="just">
              <a:buFont typeface="Arial" pitchFamily="34" charset="0"/>
              <a:buChar char="•"/>
            </a:pPr>
            <a:r>
              <a:rPr lang="en-US" dirty="0" smtClean="0">
                <a:latin typeface="Lato"/>
              </a:rPr>
              <a:t>The </a:t>
            </a:r>
            <a:r>
              <a:rPr lang="en-US" dirty="0">
                <a:latin typeface="Lato"/>
              </a:rPr>
              <a:t>Administrator will have additional functionalities when compared to the common user. </a:t>
            </a:r>
            <a:r>
              <a:rPr lang="en-US" dirty="0" smtClean="0">
                <a:latin typeface="Lato"/>
              </a:rPr>
              <a:t>They </a:t>
            </a:r>
            <a:r>
              <a:rPr lang="en-US" dirty="0">
                <a:latin typeface="Lato"/>
              </a:rPr>
              <a:t>can add, delete and update the book details, book categories, member information and also confirm a placed order</a:t>
            </a:r>
          </a:p>
        </p:txBody>
      </p:sp>
    </p:spTree>
    <p:extLst>
      <p:ext uri="{F1C8C455-72CC-4C5F-982F-687A38A2CEF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TextBox 1">
            <a:extLst>
              <a:ext uri="{0FEE24A7-CF74-4EA9-8086-4F97210C140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A8876A2-04DA-4447-BFCB-B8CD26D573D5}"/>
              </a:ext>
            </a:extLst>
          </p:cNvPr>
          <p:cNvSpPr txBox="1"/>
          <p:nvPr/>
        </p:nvSpPr>
        <p:spPr>
          <a:xfrm>
            <a:off x="4677182" y="417021"/>
            <a:ext cx="2837636" cy="461665"/>
          </a:xfrm>
          <a:prstGeom prst="rect">
            <a:avLst/>
          </a:prstGeom>
          <a:noFill/>
        </p:spPr>
        <p:txBody>
          <a:bodyPr vert="horz" wrap="none" rtlCol="0">
            <a:spAutoFit/>
          </a:bodyPr>
          <a:lstStyle/>
          <a:p>
            <a:r>
              <a:rPr lang="en-US" sz="2400" b="1" dirty="0">
                <a:latin typeface="+mj-lt"/>
              </a:rPr>
              <a:t>CUSTOMER LOGIN</a:t>
            </a:r>
          </a:p>
        </p:txBody>
      </p:sp>
      <p:pic>
        <p:nvPicPr>
          <p:cNvPr id="5" name="Picture 4">
            <a:extLst>
              <a:ext uri="{FF2B5EF4-FFF2-40B4-BE49-F238E27FC236}">
                <a16:creationId xmlns:a16="http://schemas.microsoft.com/office/drawing/2014/main" xmlns="" id="{6C6343E1-41F5-8B4B-FA51-F8DDABF7D8E8}"/>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6875" t="7778" r="1250" b="6081"/>
          <a:stretch/>
        </p:blipFill>
        <p:spPr>
          <a:xfrm>
            <a:off x="914400" y="1219200"/>
            <a:ext cx="8229600" cy="5063640"/>
          </a:xfrm>
          <a:prstGeom prst="rect">
            <a:avLst/>
          </a:prstGeom>
        </p:spPr>
      </p:pic>
    </p:spTree>
    <p:extLst>
      <p:ext uri="{802048C9-9301-4BDD-A046-37C1A41EA4B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TextBox 1">
            <a:extLst>
              <a:ext uri="{FAD1A23F-83C3-4BDF-93F0-6A50D4D55B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18845C0-3CFB-48CE-A30B-F3641D41F1E8}"/>
              </a:ext>
            </a:extLst>
          </p:cNvPr>
          <p:cNvSpPr txBox="1"/>
          <p:nvPr/>
        </p:nvSpPr>
        <p:spPr>
          <a:xfrm>
            <a:off x="4253989" y="417021"/>
            <a:ext cx="3684022" cy="461665"/>
          </a:xfrm>
          <a:prstGeom prst="rect">
            <a:avLst/>
          </a:prstGeom>
          <a:noFill/>
        </p:spPr>
        <p:txBody>
          <a:bodyPr vert="horz" wrap="none" rtlCol="0">
            <a:spAutoFit/>
          </a:bodyPr>
          <a:lstStyle/>
          <a:p>
            <a:r>
              <a:rPr lang="en-US" sz="2400" b="1" dirty="0">
                <a:latin typeface="+mj-lt"/>
              </a:rPr>
              <a:t>CUSTOMER HOME PAGE</a:t>
            </a:r>
          </a:p>
        </p:txBody>
      </p:sp>
      <p:pic>
        <p:nvPicPr>
          <p:cNvPr id="5" name="Picture 4">
            <a:extLst>
              <a:ext uri="{FF2B5EF4-FFF2-40B4-BE49-F238E27FC236}">
                <a16:creationId xmlns:a16="http://schemas.microsoft.com/office/drawing/2014/main" xmlns="" id="{581C3623-D638-5A90-6D64-03392DDBB591}"/>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7778" b="6081"/>
          <a:stretch/>
        </p:blipFill>
        <p:spPr>
          <a:xfrm>
            <a:off x="685801" y="1138535"/>
            <a:ext cx="9143999" cy="4840779"/>
          </a:xfrm>
          <a:prstGeom prst="rect">
            <a:avLst/>
          </a:prstGeom>
        </p:spPr>
      </p:pic>
    </p:spTree>
    <p:extLst>
      <p:ext uri="{BB8A059C-1199-4DDE-8960-85B9E1ADBCB9}">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TextBox 1">
            <a:extLst>
              <a:ext uri="{D096C361-7A1D-474C-BC01-79AEE6366CE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CAAC5B-42BB-441B-81DD-AC53305AF263}"/>
              </a:ext>
            </a:extLst>
          </p:cNvPr>
          <p:cNvSpPr txBox="1"/>
          <p:nvPr/>
        </p:nvSpPr>
        <p:spPr>
          <a:xfrm>
            <a:off x="4771759" y="417021"/>
            <a:ext cx="2648482" cy="461665"/>
          </a:xfrm>
          <a:prstGeom prst="rect">
            <a:avLst/>
          </a:prstGeom>
          <a:noFill/>
        </p:spPr>
        <p:txBody>
          <a:bodyPr vert="horz" wrap="none" rtlCol="0">
            <a:spAutoFit/>
          </a:bodyPr>
          <a:lstStyle/>
          <a:p>
            <a:r>
              <a:rPr lang="en-US" sz="2400" b="1" dirty="0">
                <a:latin typeface="+mj-lt"/>
              </a:rPr>
              <a:t>CUSTOMER CART</a:t>
            </a:r>
          </a:p>
        </p:txBody>
      </p:sp>
      <p:pic>
        <p:nvPicPr>
          <p:cNvPr id="5" name="Picture 4">
            <a:extLst>
              <a:ext uri="{FF2B5EF4-FFF2-40B4-BE49-F238E27FC236}">
                <a16:creationId xmlns:a16="http://schemas.microsoft.com/office/drawing/2014/main" xmlns="" id="{36070D85-7E09-C4EC-0291-EDCF338C5390}"/>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7778" b="43333"/>
          <a:stretch/>
        </p:blipFill>
        <p:spPr>
          <a:xfrm>
            <a:off x="914400" y="1447800"/>
            <a:ext cx="8382000" cy="4114800"/>
          </a:xfrm>
          <a:prstGeom prst="rect">
            <a:avLst/>
          </a:prstGeom>
        </p:spPr>
      </p:pic>
    </p:spTree>
    <p:extLst>
      <p:ext uri="{B20BEDF3-435F-474C-8A83-89B19BA5D76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TextBox 1">
            <a:extLst>
              <a:ext uri="{B7E03C6A-0CA5-4BC5-8820-1B763FCE5D0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A1F17DC-EAFA-4311-8091-D40FF4325548}"/>
              </a:ext>
            </a:extLst>
          </p:cNvPr>
          <p:cNvSpPr txBox="1"/>
          <p:nvPr/>
        </p:nvSpPr>
        <p:spPr>
          <a:xfrm>
            <a:off x="4665160" y="417021"/>
            <a:ext cx="2861681" cy="461665"/>
          </a:xfrm>
          <a:prstGeom prst="rect">
            <a:avLst/>
          </a:prstGeom>
          <a:noFill/>
        </p:spPr>
        <p:txBody>
          <a:bodyPr vert="horz" wrap="none" rtlCol="0">
            <a:spAutoFit/>
          </a:bodyPr>
          <a:lstStyle/>
          <a:p>
            <a:r>
              <a:rPr lang="en-US" sz="2400" b="1" dirty="0">
                <a:latin typeface="+mj-lt"/>
              </a:rPr>
              <a:t>CUSTOMER ORDER</a:t>
            </a:r>
          </a:p>
        </p:txBody>
      </p:sp>
      <p:pic>
        <p:nvPicPr>
          <p:cNvPr id="1029" name="Picture 5" descr="C:\Users\Nasir\Desktop\cust.png"/>
          <p:cNvPicPr>
            <a:picLocks noChangeAspect="1" noChangeArrowheads="1"/>
          </p:cNvPicPr>
          <p:nvPr/>
        </p:nvPicPr>
        <p:blipFill>
          <a:blip r:embed="rId2" cstate="print"/>
          <a:srcRect/>
          <a:stretch>
            <a:fillRect/>
          </a:stretch>
        </p:blipFill>
        <p:spPr bwMode="auto">
          <a:xfrm>
            <a:off x="1371601" y="914400"/>
            <a:ext cx="7977188" cy="5029199"/>
          </a:xfrm>
          <a:prstGeom prst="rect">
            <a:avLst/>
          </a:prstGeom>
          <a:noFill/>
        </p:spPr>
      </p:pic>
    </p:spTree>
    <p:extLst>
      <p:ext uri="{71D76C7E-6788-46C6-A17A-D8C8083CD44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TextBox 1">
            <a:extLst>
              <a:ext uri="{4577FC7D-3DA0-440D-A37C-D092A0B7E3C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957DC0-72E9-4450-BF8B-E49C075CB17B}"/>
              </a:ext>
            </a:extLst>
          </p:cNvPr>
          <p:cNvSpPr txBox="1"/>
          <p:nvPr/>
        </p:nvSpPr>
        <p:spPr>
          <a:xfrm>
            <a:off x="4466386" y="417021"/>
            <a:ext cx="3259226" cy="461665"/>
          </a:xfrm>
          <a:prstGeom prst="rect">
            <a:avLst/>
          </a:prstGeom>
          <a:noFill/>
        </p:spPr>
        <p:txBody>
          <a:bodyPr vert="horz" wrap="none" rtlCol="0">
            <a:spAutoFit/>
          </a:bodyPr>
          <a:lstStyle/>
          <a:p>
            <a:r>
              <a:rPr lang="en-US" sz="2400" b="1" dirty="0">
                <a:latin typeface="+mj-lt"/>
              </a:rPr>
              <a:t>CUSTOMER PAYMENT</a:t>
            </a:r>
          </a:p>
        </p:txBody>
      </p:sp>
      <p:pic>
        <p:nvPicPr>
          <p:cNvPr id="3" name="Picture 3"/>
          <p:cNvPicPr>
            <a:picLocks noChangeAspect="1" noChangeArrowheads="1"/>
          </p:cNvPicPr>
          <p:nvPr/>
        </p:nvPicPr>
        <p:blipFill>
          <a:blip r:embed="rId2" cstate="print"/>
          <a:srcRect/>
          <a:stretch>
            <a:fillRect/>
          </a:stretch>
        </p:blipFill>
        <p:spPr bwMode="auto">
          <a:xfrm>
            <a:off x="838200" y="990600"/>
            <a:ext cx="8915400" cy="4800600"/>
          </a:xfrm>
          <a:prstGeom prst="rect">
            <a:avLst/>
          </a:prstGeom>
          <a:noFill/>
          <a:ln w="9525">
            <a:noFill/>
            <a:miter lim="800000"/>
            <a:headEnd/>
            <a:tailEnd/>
          </a:ln>
        </p:spPr>
      </p:pic>
    </p:spTree>
    <p:extLst>
      <p:ext uri="{24F1AA81-409F-4084-BD26-748AFBEADEF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TextBox 1">
            <a:extLst>
              <a:ext uri="{89D618BE-831A-4CA4-9602-9F575D75C5C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2CBA8A5-FE45-4238-A892-E03835FA275D}"/>
              </a:ext>
            </a:extLst>
          </p:cNvPr>
          <p:cNvSpPr txBox="1"/>
          <p:nvPr/>
        </p:nvSpPr>
        <p:spPr>
          <a:xfrm>
            <a:off x="5025704" y="557355"/>
            <a:ext cx="2914580" cy="584775"/>
          </a:xfrm>
          <a:prstGeom prst="rect">
            <a:avLst/>
          </a:prstGeom>
          <a:noFill/>
        </p:spPr>
        <p:txBody>
          <a:bodyPr vert="horz" wrap="none" rtlCol="0">
            <a:spAutoFit/>
          </a:bodyPr>
          <a:lstStyle/>
          <a:p>
            <a:pPr algn="ctr"/>
            <a:r>
              <a:rPr lang="en-US" sz="3200" b="1" dirty="0">
                <a:latin typeface="+mj-lt"/>
              </a:rPr>
              <a:t>ADVANTAGES</a:t>
            </a:r>
          </a:p>
        </p:txBody>
      </p:sp>
      <p:sp>
        <p:nvSpPr>
          <p:cNvPr id="3" name="TextBox 2">
            <a:extLst>
              <a:ext uri="{492A87AB-A102-48F4-A01F-D4F0F87119D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B5069F3-8AD6-471A-96DF-B0264541C6BC}"/>
              </a:ext>
            </a:extLst>
          </p:cNvPr>
          <p:cNvSpPr txBox="1"/>
          <p:nvPr/>
        </p:nvSpPr>
        <p:spPr>
          <a:xfrm>
            <a:off x="2674277" y="2320928"/>
            <a:ext cx="7772746" cy="1919763"/>
          </a:xfrm>
          <a:prstGeom prst="rect">
            <a:avLst/>
          </a:prstGeom>
          <a:noFill/>
        </p:spPr>
        <p:txBody>
          <a:bodyPr vert="horz" wrap="square" rtlCol="0">
            <a:spAutoFit/>
          </a:bodyPr>
          <a:lstStyle/>
          <a:p>
            <a:pPr marL="342900" indent="-342900">
              <a:buFont typeface="Wingdings"/>
              <a:buChar char=""/>
            </a:pPr>
            <a:r>
              <a:rPr lang="en-US" sz="2400" dirty="0"/>
              <a:t>Customer can read the book anytime.</a:t>
            </a:r>
          </a:p>
          <a:p>
            <a:pPr marL="342900" indent="-342900">
              <a:buFont typeface="Wingdings"/>
              <a:buChar char=""/>
            </a:pPr>
            <a:r>
              <a:rPr lang="en-US" sz="2400" dirty="0"/>
              <a:t>Makes the ordering process easier.</a:t>
            </a:r>
          </a:p>
          <a:p>
            <a:pPr marL="342900" indent="-342900">
              <a:buFont typeface="Wingdings"/>
              <a:buChar char=""/>
            </a:pPr>
            <a:r>
              <a:rPr lang="en-US" sz="2400" dirty="0"/>
              <a:t>Customer's satisfaction.</a:t>
            </a:r>
          </a:p>
          <a:p>
            <a:pPr marL="342900" indent="-342900">
              <a:buFont typeface="Wingdings"/>
              <a:buChar char=""/>
            </a:pPr>
            <a:r>
              <a:rPr lang="en-US" sz="2400" dirty="0"/>
              <a:t>No need to visit the book store or library.</a:t>
            </a:r>
          </a:p>
          <a:p>
            <a:pPr marL="342900" indent="-342900">
              <a:buFont typeface="Wingdings"/>
              <a:buChar char=""/>
            </a:pPr>
            <a:r>
              <a:rPr lang="en-US" sz="2400" dirty="0"/>
              <a:t>Discover New Items.</a:t>
            </a:r>
          </a:p>
        </p:txBody>
      </p:sp>
    </p:spTree>
    <p:extLst>
      <p:ext uri="{A538498F-9908-4D48-A617-5CAE4652FF6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TextBox 1">
            <a:extLst>
              <a:ext uri="{E4624AC8-7F13-45E0-98BC-77F704B66CA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80DA959-975C-489C-A237-D24BC7672D41}"/>
              </a:ext>
            </a:extLst>
          </p:cNvPr>
          <p:cNvSpPr txBox="1"/>
          <p:nvPr/>
        </p:nvSpPr>
        <p:spPr>
          <a:xfrm>
            <a:off x="5142681" y="488308"/>
            <a:ext cx="2893741" cy="584775"/>
          </a:xfrm>
          <a:prstGeom prst="rect">
            <a:avLst/>
          </a:prstGeom>
          <a:noFill/>
        </p:spPr>
        <p:txBody>
          <a:bodyPr vert="horz" wrap="none" rtlCol="0">
            <a:spAutoFit/>
          </a:bodyPr>
          <a:lstStyle/>
          <a:p>
            <a:r>
              <a:rPr lang="en-US" sz="3200" b="1" dirty="0">
                <a:latin typeface="+mj-lt"/>
              </a:rPr>
              <a:t>CONCLUSION</a:t>
            </a:r>
          </a:p>
        </p:txBody>
      </p:sp>
      <p:sp>
        <p:nvSpPr>
          <p:cNvPr id="3" name="TextBox 2">
            <a:extLst>
              <a:ext uri="{A6993863-0566-4643-BDD2-41D623A3B4D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C70FBE-1093-4D89-A721-5DA978FC8C15}"/>
              </a:ext>
            </a:extLst>
          </p:cNvPr>
          <p:cNvSpPr txBox="1"/>
          <p:nvPr/>
        </p:nvSpPr>
        <p:spPr>
          <a:xfrm>
            <a:off x="609600" y="1908505"/>
            <a:ext cx="9753600" cy="2308324"/>
          </a:xfrm>
          <a:prstGeom prst="rect">
            <a:avLst/>
          </a:prstGeom>
          <a:noFill/>
        </p:spPr>
        <p:txBody>
          <a:bodyPr vert="horz" wrap="square" rtlCol="0">
            <a:spAutoFit/>
          </a:bodyPr>
          <a:lstStyle/>
          <a:p>
            <a:pPr algn="l">
              <a:buFont typeface="Arial" pitchFamily="34" charset="0"/>
              <a:buChar char="•"/>
            </a:pPr>
            <a:r>
              <a:rPr lang="en-US" sz="2400" dirty="0"/>
              <a:t> </a:t>
            </a:r>
            <a:r>
              <a:rPr lang="en-US" sz="2400" dirty="0">
                <a:latin typeface="Lato"/>
              </a:rPr>
              <a:t>Hence, we made the website of online book store which provides more accessibility to admin and simple, attractive interface to user</a:t>
            </a:r>
            <a:r>
              <a:rPr lang="en-US" sz="2400" dirty="0" smtClean="0">
                <a:latin typeface="Lato"/>
              </a:rPr>
              <a:t>.</a:t>
            </a:r>
          </a:p>
          <a:p>
            <a:pPr algn="l"/>
            <a:endParaRPr lang="en-US" sz="2400" dirty="0" smtClean="0">
              <a:latin typeface="Lato"/>
            </a:endParaRPr>
          </a:p>
          <a:p>
            <a:pPr algn="l">
              <a:buFont typeface="Arial" pitchFamily="34" charset="0"/>
              <a:buChar char="•"/>
            </a:pPr>
            <a:r>
              <a:rPr lang="en-US" sz="2400" dirty="0" smtClean="0">
                <a:latin typeface="Lato"/>
              </a:rPr>
              <a:t> </a:t>
            </a:r>
            <a:r>
              <a:rPr lang="en-US" sz="2400" dirty="0">
                <a:latin typeface="Lato"/>
              </a:rPr>
              <a:t>It is important to student in this pandemic situation all students can get the books by online which concludes safe delivery of product and student can get the books whenever it needed.</a:t>
            </a:r>
          </a:p>
        </p:txBody>
      </p:sp>
    </p:spTree>
    <p:extLst>
      <p:ext uri="{0394A8B3-AB93-431D-BACF-BC8A9D04E2A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Rectangle 1">
            <a:extLst>
              <a:ext uri="{238CA4B0-81D8-499D-8855-64EB44B003C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220B5BB-8924-488C-9959-E4A8483B3586}"/>
              </a:ext>
            </a:extLst>
          </p:cNvPr>
          <p:cNvSpPr/>
          <p:nvPr/>
        </p:nvSpPr>
        <p:spPr>
          <a:xfrm>
            <a:off x="2540374" y="3372088"/>
            <a:ext cx="7111240" cy="1554118"/>
          </a:xfrm>
          <a:prstGeom prst="rect">
            <a:avLst/>
          </a:prstGeom>
          <a:noFill/>
        </p:spPr>
        <p:txBody>
          <a:bodyPr vert="horz" wrap="none" lIns="91440" tIns="45720" rIns="91440" bIns="45720" rtlCol="0">
            <a:spAutoFit/>
          </a:bodyPr>
          <a:lstStyle/>
          <a:p>
            <a:pPr algn="ctr"/>
            <a:endParaRPr lang="en-US" sz="9600" b="0" spc="50" dirty="0">
              <a:ln w="9525">
                <a:solidFill>
                  <a:schemeClr val="accent1"/>
                </a:solidFill>
                <a:prstDash val="solid"/>
              </a:ln>
              <a:solidFill>
                <a:srgbClr val="FF0000"/>
              </a:solidFill>
              <a:effectLst/>
              <a:highlight>
                <a:schemeClr val="bg2">
                  <a:lumMod val="50000"/>
                </a:schemeClr>
              </a:highlight>
              <a:latin typeface="Cabin"/>
            </a:endParaRPr>
          </a:p>
        </p:txBody>
      </p:sp>
      <p:sp>
        <p:nvSpPr>
          <p:cNvPr id="3" name="TextBox 2">
            <a:extLst>
              <a:ext uri="{AD7A3D05-3656-4F61-97D5-DB1F879CD9B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DE739CD-6E54-48A7-BBA2-60773FCB2E60}"/>
              </a:ext>
            </a:extLst>
          </p:cNvPr>
          <p:cNvSpPr txBox="1"/>
          <p:nvPr>
            <p:custDataLst>
              <p:tags r:id="rId1"/>
            </p:custDataLst>
          </p:nvPr>
        </p:nvSpPr>
        <p:spPr>
          <a:xfrm>
            <a:off x="2900705" y="2197703"/>
            <a:ext cx="6876230" cy="1963388"/>
          </a:xfrm>
          <a:solidFill>
            <a:schemeClr val="accent1"/>
          </a:solidFill>
          <a:ln w="25400" cap="flat">
            <a:solidFill>
              <a:schemeClr val="accent1"/>
            </a:solidFill>
            <a:prstDash val="solid"/>
            <a:round/>
          </a:ln>
        </p:spPr>
        <p:txBody>
          <a:bodyPr vert="horz" lIns="95250" tIns="47625" rIns="95250" bIns="47625" rtlCol="0" anchor="ctr">
            <a:noAutofit/>
          </a:bodyPr>
          <a:lstStyle/>
          <a:p>
            <a:pPr algn="ctr">
              <a:defRPr lang="en-US" sz="1400" dirty="0"/>
            </a:pPr>
            <a:r>
              <a:rPr lang="en-US" sz="8000" dirty="0">
                <a:solidFill>
                  <a:schemeClr val="tx1"/>
                </a:solidFill>
              </a:rPr>
              <a:t>Thank You</a:t>
            </a:r>
          </a:p>
        </p:txBody>
      </p:sp>
    </p:spTree>
    <p:extLst>
      <p:ext uri="{38BEEAAD-F004-4F57-A22E-DFA78C8F51B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extBox 1">
            <a:extLst>
              <a:ext uri="{5F4013C1-8D7B-4606-8FD3-7207C771A4F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E3841F-5DE6-422D-A2F3-72228663F5CB}"/>
              </a:ext>
            </a:extLst>
          </p:cNvPr>
          <p:cNvSpPr txBox="1"/>
          <p:nvPr/>
        </p:nvSpPr>
        <p:spPr>
          <a:xfrm>
            <a:off x="3943912" y="616353"/>
            <a:ext cx="4120039" cy="584775"/>
          </a:xfrm>
          <a:prstGeom prst="rect">
            <a:avLst/>
          </a:prstGeom>
          <a:noFill/>
        </p:spPr>
        <p:txBody>
          <a:bodyPr vert="horz" wrap="none" rtlCol="0">
            <a:spAutoFit/>
          </a:bodyPr>
          <a:lstStyle/>
          <a:p>
            <a:pPr algn="ctr"/>
            <a:r>
              <a:rPr lang="en-US" sz="3200" b="1" dirty="0">
                <a:latin typeface="+mj-lt"/>
              </a:rPr>
              <a:t>PROJECT OBJECTIVE</a:t>
            </a:r>
          </a:p>
        </p:txBody>
      </p:sp>
      <p:sp>
        <p:nvSpPr>
          <p:cNvPr id="3" name="TextBox 2">
            <a:extLst>
              <a:ext uri="{1D412288-A7ED-4FB3-9597-C743912ABEF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F182C2E-3589-433A-B0AD-2279827260F9}"/>
              </a:ext>
            </a:extLst>
          </p:cNvPr>
          <p:cNvSpPr txBox="1"/>
          <p:nvPr/>
        </p:nvSpPr>
        <p:spPr>
          <a:xfrm>
            <a:off x="914401" y="2232079"/>
            <a:ext cx="8991599" cy="2585323"/>
          </a:xfrm>
          <a:prstGeom prst="rect">
            <a:avLst/>
          </a:prstGeom>
          <a:noFill/>
        </p:spPr>
        <p:txBody>
          <a:bodyPr vert="horz" wrap="square" rtlCol="0">
            <a:spAutoFit/>
          </a:bodyPr>
          <a:lstStyle/>
          <a:p>
            <a:pPr>
              <a:buFont typeface="Arial" pitchFamily="34" charset="0"/>
              <a:buChar char="•"/>
            </a:pPr>
            <a:r>
              <a:rPr lang="en-US" sz="1800" dirty="0">
                <a:latin typeface="Lato"/>
              </a:rPr>
              <a:t>The main objective of </a:t>
            </a:r>
            <a:r>
              <a:rPr lang="en-US" sz="1800" dirty="0" smtClean="0">
                <a:latin typeface="Lato"/>
              </a:rPr>
              <a:t>the </a:t>
            </a:r>
            <a:r>
              <a:rPr lang="en-US" sz="1800" dirty="0">
                <a:latin typeface="Lato"/>
              </a:rPr>
              <a:t>project on online book store is to manage the details of </a:t>
            </a:r>
            <a:r>
              <a:rPr lang="en-US" sz="1800" dirty="0" smtClean="0">
                <a:latin typeface="Lato"/>
              </a:rPr>
              <a:t>Books, Books Category, Customers</a:t>
            </a:r>
            <a:r>
              <a:rPr lang="en-US" sz="1800" dirty="0">
                <a:latin typeface="Lato"/>
              </a:rPr>
              <a:t>, Orders, Confirm Orders. </a:t>
            </a:r>
            <a:endParaRPr lang="en-US" sz="1800" dirty="0" smtClean="0">
              <a:latin typeface="Lato"/>
            </a:endParaRPr>
          </a:p>
          <a:p>
            <a:endParaRPr lang="en-US" sz="1800" dirty="0" smtClean="0">
              <a:latin typeface="Lato"/>
            </a:endParaRPr>
          </a:p>
          <a:p>
            <a:pPr>
              <a:buFont typeface="Arial" pitchFamily="34" charset="0"/>
              <a:buChar char="•"/>
            </a:pPr>
            <a:r>
              <a:rPr lang="en-US" sz="1800" dirty="0" smtClean="0">
                <a:latin typeface="Lato"/>
              </a:rPr>
              <a:t>It </a:t>
            </a:r>
            <a:r>
              <a:rPr lang="en-US" sz="1800" dirty="0">
                <a:latin typeface="Lato"/>
              </a:rPr>
              <a:t>manages all the information about Book item, Payment, Confirm order. </a:t>
            </a:r>
            <a:endParaRPr lang="en-US" sz="1800" dirty="0" smtClean="0">
              <a:latin typeface="Lato"/>
            </a:endParaRPr>
          </a:p>
          <a:p>
            <a:endParaRPr lang="en-US" sz="1800" dirty="0" smtClean="0">
              <a:latin typeface="Lato"/>
            </a:endParaRPr>
          </a:p>
          <a:p>
            <a:pPr>
              <a:buFont typeface="Arial" pitchFamily="34" charset="0"/>
              <a:buChar char="•"/>
            </a:pPr>
            <a:r>
              <a:rPr lang="en-US" sz="1800" dirty="0" smtClean="0">
                <a:latin typeface="Lato"/>
              </a:rPr>
              <a:t>The </a:t>
            </a:r>
            <a:r>
              <a:rPr lang="en-US" sz="1800" dirty="0">
                <a:latin typeface="Lato"/>
              </a:rPr>
              <a:t>project is totally built at administrative end and thus only the admin has the right to give access to users based on authentication. </a:t>
            </a:r>
            <a:endParaRPr lang="en-US" sz="1800" dirty="0" smtClean="0">
              <a:latin typeface="Lato"/>
            </a:endParaRPr>
          </a:p>
          <a:p>
            <a:endParaRPr lang="en-US" sz="1800" dirty="0" smtClean="0">
              <a:latin typeface="Lato"/>
            </a:endParaRPr>
          </a:p>
          <a:p>
            <a:pPr>
              <a:buFont typeface="Arial" pitchFamily="34" charset="0"/>
              <a:buChar char="•"/>
            </a:pPr>
            <a:r>
              <a:rPr lang="en-US" sz="1800" dirty="0" smtClean="0">
                <a:latin typeface="Lato"/>
              </a:rPr>
              <a:t>It </a:t>
            </a:r>
            <a:r>
              <a:rPr lang="en-US" sz="1800" dirty="0">
                <a:latin typeface="Lato"/>
              </a:rPr>
              <a:t>tracks all the details about the customer, order, confirm order.</a:t>
            </a:r>
          </a:p>
        </p:txBody>
      </p:sp>
    </p:spTree>
    <p:extLst>
      <p:ext uri="{704B9F54-CF05-4652-A316-4075C39EFE7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extBox 7">
            <a:extLst>
              <a:ext uri="{472FE481-2CAE-45A8-AE78-4118EBF4B13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E60F636-BBF2-4182-A478-B636C7AA3607}"/>
              </a:ext>
            </a:extLst>
          </p:cNvPr>
          <p:cNvSpPr txBox="1"/>
          <p:nvPr/>
        </p:nvSpPr>
        <p:spPr>
          <a:xfrm>
            <a:off x="4176874" y="474821"/>
            <a:ext cx="4437433" cy="584775"/>
          </a:xfrm>
          <a:prstGeom prst="rect">
            <a:avLst/>
          </a:prstGeom>
          <a:noFill/>
        </p:spPr>
        <p:txBody>
          <a:bodyPr vert="horz" wrap="none" rtlCol="0">
            <a:spAutoFit/>
          </a:bodyPr>
          <a:lstStyle/>
          <a:p>
            <a:pPr algn="ctr"/>
            <a:r>
              <a:rPr lang="en-US" sz="3200" b="1" dirty="0">
                <a:latin typeface="+mj-lt"/>
              </a:rPr>
              <a:t>TECHNOLOGIES USED</a:t>
            </a:r>
          </a:p>
        </p:txBody>
      </p:sp>
      <p:sp>
        <p:nvSpPr>
          <p:cNvPr id="3" name="Cloud 14">
            <a:extLst>
              <a:ext uri="{DF012817-4EFA-44DD-A5AB-0B1DEC9CA24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C4696D-E678-4852-AF6F-ED1F5FC838DE}"/>
              </a:ext>
            </a:extLst>
          </p:cNvPr>
          <p:cNvSpPr/>
          <p:nvPr/>
        </p:nvSpPr>
        <p:spPr>
          <a:xfrm>
            <a:off x="838200" y="1752600"/>
            <a:ext cx="3330223" cy="1828800"/>
          </a:xfrm>
          <a:prstGeom prst="cloud">
            <a:avLst/>
          </a:prstGeo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path path="circle">
              <a:fillToRect l="50000" t="50000" r="50000" b="50000"/>
            </a:path>
            <a:tileRect/>
          </a:gradFill>
          <a:ln w="9525" cap="flat">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400" dirty="0"/>
              <a:t>Spring Boot</a:t>
            </a:r>
          </a:p>
        </p:txBody>
      </p:sp>
      <p:sp>
        <p:nvSpPr>
          <p:cNvPr id="4" name="Cloud 15">
            <a:extLst>
              <a:ext uri="{5460AB9B-DA63-4E83-9C63-5201F5F9C6D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69867F-7AB9-45ED-9569-12EE04EAD19B}"/>
              </a:ext>
            </a:extLst>
          </p:cNvPr>
          <p:cNvSpPr/>
          <p:nvPr/>
        </p:nvSpPr>
        <p:spPr>
          <a:xfrm>
            <a:off x="4953000" y="1600200"/>
            <a:ext cx="3330223" cy="1828800"/>
          </a:xfrm>
          <a:prstGeom prst="cloud">
            <a:avLst/>
          </a:prstGeo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path path="circle">
              <a:fillToRect l="50000" t="50000" r="50000" b="50000"/>
            </a:path>
            <a:tileRect/>
          </a:gradFill>
          <a:ln w="9525" cap="flat">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400" dirty="0"/>
              <a:t>MySQL</a:t>
            </a:r>
          </a:p>
        </p:txBody>
      </p:sp>
      <p:sp>
        <p:nvSpPr>
          <p:cNvPr id="5" name="Cloud 16">
            <a:extLst>
              <a:ext uri="{CB46A09A-95CE-46C1-BE59-FE10AB8974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18C7F18-4209-496F-BC5A-3E577387A8C5}"/>
              </a:ext>
            </a:extLst>
          </p:cNvPr>
          <p:cNvSpPr/>
          <p:nvPr/>
        </p:nvSpPr>
        <p:spPr>
          <a:xfrm>
            <a:off x="2438400" y="3810000"/>
            <a:ext cx="3330223" cy="1828800"/>
          </a:xfrm>
          <a:prstGeom prst="cloud">
            <a:avLst/>
          </a:prstGeo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path path="circle">
              <a:fillToRect l="50000" t="50000" r="50000" b="50000"/>
            </a:path>
            <a:tileRect/>
          </a:gradFill>
          <a:ln w="9525" cap="flat">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400" dirty="0"/>
              <a:t>Postman</a:t>
            </a:r>
          </a:p>
        </p:txBody>
      </p:sp>
      <p:sp>
        <p:nvSpPr>
          <p:cNvPr id="6" name="Cloud 17">
            <a:extLst>
              <a:ext uri="{E941567B-9A9A-4B72-8725-C28A031020F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B9F0D48-5DE8-4300-9472-80EC8B0B76BA}"/>
              </a:ext>
            </a:extLst>
          </p:cNvPr>
          <p:cNvSpPr/>
          <p:nvPr/>
        </p:nvSpPr>
        <p:spPr>
          <a:xfrm>
            <a:off x="6554302" y="3633073"/>
            <a:ext cx="3330223" cy="1828800"/>
          </a:xfrm>
          <a:prstGeom prst="cloud">
            <a:avLst/>
          </a:prstGeom>
          <a:gradFill rotWithShape="1">
            <a:gsLst>
              <a:gs pos="100000">
                <a:schemeClr val="accent1">
                  <a:lumMod val="20000"/>
                  <a:lumOff val="40000"/>
                </a:schemeClr>
              </a:gs>
              <a:gs pos="75000">
                <a:schemeClr val="accent1">
                  <a:lumMod val="20000"/>
                  <a:lumOff val="40000"/>
                </a:schemeClr>
              </a:gs>
              <a:gs pos="0">
                <a:schemeClr val="accent1">
                  <a:lumMod val="20000"/>
                  <a:lumOff val="70000"/>
                </a:schemeClr>
              </a:gs>
            </a:gsLst>
            <a:path path="circle">
              <a:fillToRect l="50000" t="50000" r="50000" b="50000"/>
            </a:path>
            <a:tileRect/>
          </a:gradFill>
          <a:ln w="9525" cap="flat">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400" dirty="0"/>
              <a:t>Angular</a:t>
            </a:r>
          </a:p>
        </p:txBody>
      </p:sp>
    </p:spTree>
    <p:extLst>
      <p:ext uri="{2063F0FA-A87B-4876-B4C0-72043FFCFE34}">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extBox 1">
            <a:extLst>
              <a:ext uri="{4EABF63A-4C5F-4C9A-A566-EC9F279913E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6D1A843-C94C-4B9D-BDEC-94D7087FCDA5}"/>
              </a:ext>
            </a:extLst>
          </p:cNvPr>
          <p:cNvSpPr txBox="1"/>
          <p:nvPr/>
        </p:nvSpPr>
        <p:spPr>
          <a:xfrm>
            <a:off x="4035981" y="557352"/>
            <a:ext cx="3836307" cy="584775"/>
          </a:xfrm>
          <a:prstGeom prst="rect">
            <a:avLst/>
          </a:prstGeom>
          <a:noFill/>
        </p:spPr>
        <p:txBody>
          <a:bodyPr vert="horz" wrap="none" rtlCol="0">
            <a:spAutoFit/>
          </a:bodyPr>
          <a:lstStyle/>
          <a:p>
            <a:pPr algn="ctr"/>
            <a:r>
              <a:rPr lang="en-US" sz="3200" b="1" dirty="0">
                <a:latin typeface="+mj-lt"/>
              </a:rPr>
              <a:t>PROPOSED SYSTEM</a:t>
            </a:r>
          </a:p>
        </p:txBody>
      </p:sp>
      <p:sp>
        <p:nvSpPr>
          <p:cNvPr id="3" name="TextBox 2">
            <a:extLst>
              <a:ext uri="{6B599AAD-35CA-40AB-9F49-E4899546AC6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02EFF28-6584-4FD1-95D9-B6AD3FADF0FC}"/>
              </a:ext>
            </a:extLst>
          </p:cNvPr>
          <p:cNvSpPr txBox="1"/>
          <p:nvPr/>
        </p:nvSpPr>
        <p:spPr>
          <a:xfrm>
            <a:off x="996419" y="1447800"/>
            <a:ext cx="8604781" cy="3785652"/>
          </a:xfrm>
          <a:prstGeom prst="rect">
            <a:avLst/>
          </a:prstGeom>
          <a:noFill/>
        </p:spPr>
        <p:txBody>
          <a:bodyPr vert="horz" wrap="square" rtlCol="0">
            <a:spAutoFit/>
          </a:bodyPr>
          <a:lstStyle/>
          <a:p>
            <a:pPr algn="l">
              <a:buFont typeface="Arial" pitchFamily="34" charset="0"/>
              <a:buChar char="•"/>
            </a:pPr>
            <a:r>
              <a:rPr lang="en-US" sz="2000" dirty="0">
                <a:latin typeface="Lato"/>
              </a:rPr>
              <a:t>This system is based on the </a:t>
            </a:r>
            <a:r>
              <a:rPr lang="en-US" sz="2000" dirty="0" smtClean="0">
                <a:latin typeface="Lato"/>
              </a:rPr>
              <a:t>web application </a:t>
            </a:r>
            <a:r>
              <a:rPr lang="en-US" sz="2000" dirty="0">
                <a:latin typeface="Lato"/>
              </a:rPr>
              <a:t>that aims to </a:t>
            </a:r>
            <a:r>
              <a:rPr lang="en-US" sz="2000" dirty="0" smtClean="0">
                <a:latin typeface="Lato"/>
              </a:rPr>
              <a:t>serve the books </a:t>
            </a:r>
            <a:r>
              <a:rPr lang="en-US" sz="2000" dirty="0">
                <a:latin typeface="Lato"/>
              </a:rPr>
              <a:t>which is requested by user</a:t>
            </a:r>
            <a:r>
              <a:rPr lang="en-US" sz="2000" dirty="0" smtClean="0">
                <a:latin typeface="Lato"/>
              </a:rPr>
              <a:t>.</a:t>
            </a:r>
          </a:p>
          <a:p>
            <a:pPr algn="l"/>
            <a:endParaRPr lang="en-US" sz="2000" dirty="0">
              <a:latin typeface="Lato"/>
            </a:endParaRPr>
          </a:p>
          <a:p>
            <a:pPr algn="l">
              <a:buFont typeface="Arial" pitchFamily="34" charset="0"/>
              <a:buChar char="•"/>
            </a:pPr>
            <a:r>
              <a:rPr lang="en-US" sz="2000" dirty="0">
                <a:latin typeface="Lato"/>
              </a:rPr>
              <a:t>We can see that nearly everything is very much possible to perform within a single click , so this will help you to </a:t>
            </a:r>
            <a:r>
              <a:rPr lang="en-US" sz="2000" dirty="0" smtClean="0">
                <a:latin typeface="Lato"/>
              </a:rPr>
              <a:t>computerize </a:t>
            </a:r>
            <a:r>
              <a:rPr lang="en-US" sz="2000" dirty="0">
                <a:latin typeface="Lato"/>
              </a:rPr>
              <a:t>the system of </a:t>
            </a:r>
            <a:r>
              <a:rPr lang="en-US" sz="2000" dirty="0" smtClean="0">
                <a:latin typeface="Lato"/>
              </a:rPr>
              <a:t>online bookstore management, </a:t>
            </a:r>
            <a:r>
              <a:rPr lang="en-US" sz="2000" dirty="0">
                <a:latin typeface="Lato"/>
              </a:rPr>
              <a:t>so that readers can access the system online and search the books </a:t>
            </a:r>
            <a:r>
              <a:rPr lang="en-US" sz="2000" dirty="0" smtClean="0">
                <a:latin typeface="Lato"/>
              </a:rPr>
              <a:t>that</a:t>
            </a:r>
            <a:r>
              <a:rPr lang="en-US" sz="2000" dirty="0"/>
              <a:t> </a:t>
            </a:r>
            <a:r>
              <a:rPr lang="en-US" sz="2000" dirty="0" smtClean="0">
                <a:latin typeface="Lato"/>
              </a:rPr>
              <a:t>they </a:t>
            </a:r>
            <a:r>
              <a:rPr lang="en-US" sz="2000" dirty="0">
                <a:latin typeface="Lato"/>
              </a:rPr>
              <a:t>want. </a:t>
            </a:r>
            <a:endParaRPr lang="en-US" sz="2000" dirty="0" smtClean="0">
              <a:latin typeface="Lato"/>
            </a:endParaRPr>
          </a:p>
          <a:p>
            <a:pPr algn="l"/>
            <a:endParaRPr lang="en-US" sz="2000" dirty="0">
              <a:latin typeface="Lato"/>
            </a:endParaRPr>
          </a:p>
          <a:p>
            <a:pPr algn="l">
              <a:buFont typeface="Arial" pitchFamily="34" charset="0"/>
              <a:buChar char="•"/>
            </a:pPr>
            <a:r>
              <a:rPr lang="en-US" sz="2000" dirty="0">
                <a:latin typeface="Lato"/>
              </a:rPr>
              <a:t>A user visiting the website can see a wide range of books arranged in respective categories </a:t>
            </a:r>
            <a:r>
              <a:rPr lang="en-US" sz="2000" dirty="0" smtClean="0">
                <a:latin typeface="Lato"/>
              </a:rPr>
              <a:t>.</a:t>
            </a:r>
          </a:p>
          <a:p>
            <a:pPr algn="l"/>
            <a:endParaRPr lang="en-US" sz="2000" dirty="0" smtClean="0">
              <a:latin typeface="Lato"/>
            </a:endParaRPr>
          </a:p>
          <a:p>
            <a:pPr algn="l">
              <a:buFont typeface="Arial" pitchFamily="34" charset="0"/>
              <a:buChar char="•"/>
            </a:pPr>
            <a:r>
              <a:rPr lang="en-US" sz="2000" dirty="0" smtClean="0">
                <a:latin typeface="Lato"/>
              </a:rPr>
              <a:t>The </a:t>
            </a:r>
            <a:r>
              <a:rPr lang="en-US" sz="2000" dirty="0">
                <a:latin typeface="Lato"/>
              </a:rPr>
              <a:t>user may select desired book and view its price.</a:t>
            </a:r>
          </a:p>
        </p:txBody>
      </p:sp>
    </p:spTree>
    <p:extLst>
      <p:ext uri="{C6268E12-8888-420B-B04F-C5A9B32D0C6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extBox 1">
            <a:extLst>
              <a:ext uri="{504EE207-E551-425F-87F8-0C63386E4EE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D1DD463-F868-46DD-864A-DB854205F5F3}"/>
              </a:ext>
            </a:extLst>
          </p:cNvPr>
          <p:cNvSpPr txBox="1"/>
          <p:nvPr/>
        </p:nvSpPr>
        <p:spPr>
          <a:xfrm>
            <a:off x="3400391" y="658953"/>
            <a:ext cx="5391219" cy="584775"/>
          </a:xfrm>
          <a:prstGeom prst="rect">
            <a:avLst/>
          </a:prstGeom>
          <a:noFill/>
        </p:spPr>
        <p:txBody>
          <a:bodyPr vert="horz" wrap="none" rtlCol="0">
            <a:spAutoFit/>
          </a:bodyPr>
          <a:lstStyle/>
          <a:p>
            <a:r>
              <a:rPr lang="en-US" sz="3200" b="1" dirty="0">
                <a:latin typeface="+mj-lt"/>
              </a:rPr>
              <a:t>REQUIRED SPECIFICATIONS</a:t>
            </a:r>
          </a:p>
        </p:txBody>
      </p:sp>
      <p:graphicFrame>
        <p:nvGraphicFramePr>
          <p:cNvPr id="3" name="Table 2">
            <a:extLst>
              <a:ext uri="{AF189E56-8DDF-4320-8F28-CA2891A0EB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3177A2-7B08-4D96-9EC9-899B56C62CB4}"/>
              </a:ext>
            </a:extLst>
          </p:cNvPr>
          <p:cNvGraphicFramePr>
            <a:graphicFrameLocks noGrp="1"/>
          </p:cNvGraphicFramePr>
          <p:nvPr/>
        </p:nvGraphicFramePr>
        <p:xfrm>
          <a:off x="1142999" y="1453442"/>
          <a:ext cx="7924802" cy="4288884"/>
        </p:xfrm>
        <a:graphic>
          <a:graphicData uri="http://schemas.openxmlformats.org/drawingml/2006/table">
            <a:tbl>
              <a:tblPr firstRow="1" bandRow="1">
                <a:tableStyleId>{602605DD-47B8-4AFD-94EA-A81B48C92CEF}</a:tableStyleId>
              </a:tblPr>
              <a:tblGrid>
                <a:gridCol w="3810001">
                  <a:extLst>
                    <a:ext uri="{9D8B030D-6E8A-4147-A177-3AD203B41FA5}">
                      <a16:colId xmlns:a16="http://schemas.microsoft.com/office/drawing/2014/main" xmlns="" val="20000"/>
                    </a:ext>
                  </a:extLst>
                </a:gridCol>
                <a:gridCol w="4114801">
                  <a:extLst>
                    <a:ext uri="{9D8B030D-6E8A-4147-A177-3AD203B41FA5}">
                      <a16:colId xmlns:a16="http://schemas.microsoft.com/office/drawing/2014/main" xmlns="" val="20001"/>
                    </a:ext>
                  </a:extLst>
                </a:gridCol>
              </a:tblGrid>
              <a:tr h="845808">
                <a:tc>
                  <a:txBody>
                    <a:bodyPr/>
                    <a:lstStyle/>
                    <a:p>
                      <a:pPr algn="ctr"/>
                      <a:r>
                        <a:rPr lang="en-US" sz="2400" dirty="0"/>
                        <a:t>Hard</a:t>
                      </a:r>
                      <a:r>
                        <a:rPr lang="en-US" sz="2400" baseline="0" dirty="0"/>
                        <a:t>ware Configuration</a:t>
                      </a:r>
                    </a:p>
                  </a:txBody>
                  <a:tcPr marL="82692" marR="82692" marT="41346" marB="41346" anchor="ctr"/>
                </a:tc>
                <a:tc>
                  <a:txBody>
                    <a:bodyPr/>
                    <a:lstStyle/>
                    <a:p>
                      <a:pPr algn="ctr"/>
                      <a:r>
                        <a:rPr lang="en-US" sz="2400" dirty="0"/>
                        <a:t>Software</a:t>
                      </a:r>
                      <a:r>
                        <a:rPr lang="en-US" sz="2400" baseline="0" dirty="0"/>
                        <a:t> Configuration</a:t>
                      </a:r>
                    </a:p>
                  </a:txBody>
                  <a:tcPr marL="82692" marR="82692" marT="41346" marB="41346" anchor="ctr"/>
                </a:tc>
                <a:extLst>
                  <a:ext uri="{0D108BD9-81ED-4DB2-BD59-A6C34878D82A}">
                    <a16:rowId xmlns:a16="http://schemas.microsoft.com/office/drawing/2014/main" xmlns="" val="10000"/>
                  </a:ext>
                </a:extLst>
              </a:tr>
              <a:tr h="845808">
                <a:tc>
                  <a:txBody>
                    <a:bodyPr/>
                    <a:lstStyle/>
                    <a:p>
                      <a:pPr marL="285750" indent="-285750">
                        <a:buFont typeface="Wingdings"/>
                        <a:buChar char=""/>
                      </a:pPr>
                      <a:r>
                        <a:rPr lang="en-US" sz="1800" b="0" dirty="0">
                          <a:latin typeface="+mn-lt"/>
                        </a:rPr>
                        <a:t>Operating</a:t>
                      </a:r>
                      <a:r>
                        <a:rPr lang="en-US" sz="1800" b="0" baseline="0" dirty="0">
                          <a:latin typeface="+mn-lt"/>
                        </a:rPr>
                        <a:t> System : Windows 10 and above</a:t>
                      </a:r>
                    </a:p>
                  </a:txBody>
                  <a:tcPr marL="82692" marR="82692" marT="41346" marB="41346" anchor="ctr"/>
                </a:tc>
                <a:tc>
                  <a:txBody>
                    <a:bodyPr/>
                    <a:lstStyle/>
                    <a:p>
                      <a:pPr marL="285750" indent="-285750" algn="l">
                        <a:buFont typeface="Wingdings"/>
                        <a:buChar char=""/>
                      </a:pPr>
                      <a:r>
                        <a:rPr lang="en-US" sz="1800" b="0" dirty="0">
                          <a:latin typeface="+mn-lt"/>
                        </a:rPr>
                        <a:t>Software</a:t>
                      </a:r>
                      <a:r>
                        <a:rPr lang="en-US" sz="1800" b="0" baseline="0" dirty="0">
                          <a:latin typeface="+mn-lt"/>
                        </a:rPr>
                        <a:t> IDE: Eclipse, Postman, MySQL, VS Code.</a:t>
                      </a:r>
                    </a:p>
                  </a:txBody>
                  <a:tcPr marL="82692" marR="82692" marT="41346" marB="41346" anchor="ctr"/>
                </a:tc>
                <a:extLst>
                  <a:ext uri="{0D108BD9-81ED-4DB2-BD59-A6C34878D82A}">
                    <a16:rowId xmlns:a16="http://schemas.microsoft.com/office/drawing/2014/main" xmlns="" val="10001"/>
                  </a:ext>
                </a:extLst>
              </a:tr>
              <a:tr h="845808">
                <a:tc>
                  <a:txBody>
                    <a:bodyPr/>
                    <a:lstStyle/>
                    <a:p>
                      <a:pPr marL="285750" indent="-285750">
                        <a:buFont typeface="Wingdings"/>
                        <a:buChar char=""/>
                      </a:pPr>
                      <a:r>
                        <a:rPr lang="en-US" sz="1800" b="0" dirty="0">
                          <a:latin typeface="+mn-lt"/>
                        </a:rPr>
                        <a:t>Hard Disk: 500 GB</a:t>
                      </a:r>
                    </a:p>
                  </a:txBody>
                  <a:tcPr marL="82692" marR="82692" marT="41346" marB="41346" anchor="ctr"/>
                </a:tc>
                <a:tc>
                  <a:txBody>
                    <a:bodyPr/>
                    <a:lstStyle/>
                    <a:p>
                      <a:pPr marL="285750" indent="-285750">
                        <a:buFont typeface="Wingdings"/>
                        <a:buChar char=""/>
                      </a:pPr>
                      <a:r>
                        <a:rPr lang="en-US" sz="1800" b="0" dirty="0">
                          <a:latin typeface="+mn-lt"/>
                        </a:rPr>
                        <a:t>Language:</a:t>
                      </a:r>
                      <a:r>
                        <a:rPr lang="en-US" sz="1800" b="0" baseline="0" dirty="0">
                          <a:latin typeface="+mn-lt"/>
                        </a:rPr>
                        <a:t> JAVA, Type Script, HTML, CSS</a:t>
                      </a:r>
                    </a:p>
                    <a:p>
                      <a:pPr marL="285750" indent="-285750">
                        <a:buFont typeface="Wingdings"/>
                        <a:buChar char=""/>
                      </a:pPr>
                      <a:endParaRPr lang="en-IN" sz="1800" b="0" dirty="0">
                        <a:latin typeface="+mn-lt"/>
                      </a:endParaRPr>
                    </a:p>
                  </a:txBody>
                  <a:tcPr marL="82692" marR="82692" marT="41346" marB="41346" anchor="ctr"/>
                </a:tc>
                <a:extLst>
                  <a:ext uri="{0D108BD9-81ED-4DB2-BD59-A6C34878D82A}">
                    <a16:rowId xmlns:a16="http://schemas.microsoft.com/office/drawing/2014/main" xmlns="" val="10002"/>
                  </a:ext>
                </a:extLst>
              </a:tr>
              <a:tr h="845808">
                <a:tc>
                  <a:txBody>
                    <a:bodyPr/>
                    <a:lstStyle/>
                    <a:p>
                      <a:pPr marL="285750" indent="-285750">
                        <a:buFont typeface="Wingdings"/>
                        <a:buChar char=""/>
                      </a:pPr>
                      <a:r>
                        <a:rPr lang="en-US" sz="1800" b="0" dirty="0">
                          <a:latin typeface="+mn-lt"/>
                        </a:rPr>
                        <a:t>RAM: 8 GB</a:t>
                      </a:r>
                    </a:p>
                  </a:txBody>
                  <a:tcPr marL="82692" marR="82692" marT="41346" marB="41346" anchor="ctr"/>
                </a:tc>
                <a:tc>
                  <a:txBody>
                    <a:bodyPr/>
                    <a:lstStyle/>
                    <a:p>
                      <a:pPr marL="285750" indent="-285750">
                        <a:buFont typeface="Wingdings"/>
                        <a:buChar char=""/>
                      </a:pPr>
                      <a:r>
                        <a:rPr lang="en-US" sz="1800" b="0" dirty="0">
                          <a:latin typeface="+mn-lt"/>
                        </a:rPr>
                        <a:t>Front</a:t>
                      </a:r>
                      <a:r>
                        <a:rPr lang="en-US" sz="1800" b="0" baseline="0" dirty="0">
                          <a:latin typeface="+mn-lt"/>
                        </a:rPr>
                        <a:t> End: Angular, Boot Strap</a:t>
                      </a:r>
                    </a:p>
                  </a:txBody>
                  <a:tcPr marL="82692" marR="82692" marT="41346" marB="41346" anchor="ctr"/>
                </a:tc>
                <a:extLst>
                  <a:ext uri="{0D108BD9-81ED-4DB2-BD59-A6C34878D82A}">
                    <a16:rowId xmlns:a16="http://schemas.microsoft.com/office/drawing/2014/main" xmlns="" val="10003"/>
                  </a:ext>
                </a:extLst>
              </a:tr>
              <a:tr h="845808">
                <a:tc>
                  <a:txBody>
                    <a:bodyPr/>
                    <a:lstStyle/>
                    <a:p>
                      <a:endParaRPr lang="en-IN" sz="1800" b="0" dirty="0">
                        <a:latin typeface="+mn-lt"/>
                      </a:endParaRPr>
                    </a:p>
                  </a:txBody>
                  <a:tcPr marL="82692" marR="82692" marT="41346" marB="41346" anchor="ctr"/>
                </a:tc>
                <a:tc>
                  <a:txBody>
                    <a:bodyPr/>
                    <a:lstStyle/>
                    <a:p>
                      <a:pPr marL="285750" indent="-285750">
                        <a:buFont typeface="Wingdings"/>
                        <a:buChar char=""/>
                      </a:pPr>
                      <a:r>
                        <a:rPr lang="en-US" sz="1800" b="0" dirty="0">
                          <a:latin typeface="+mn-lt"/>
                        </a:rPr>
                        <a:t>Back End:</a:t>
                      </a:r>
                      <a:r>
                        <a:rPr lang="en-US" sz="1800" b="0" baseline="0" dirty="0">
                          <a:latin typeface="+mn-lt"/>
                        </a:rPr>
                        <a:t> Spring Boot, MySQL.</a:t>
                      </a:r>
                    </a:p>
                  </a:txBody>
                  <a:tcPr marL="82692" marR="82692" marT="41346" marB="41346" anchor="ctr"/>
                </a:tc>
                <a:extLst>
                  <a:ext uri="{0D108BD9-81ED-4DB2-BD59-A6C34878D82A}">
                    <a16:rowId xmlns:a16="http://schemas.microsoft.com/office/drawing/2014/main" xmlns="" val="10004"/>
                  </a:ext>
                </a:extLst>
              </a:tr>
            </a:tbl>
          </a:graphicData>
        </a:graphic>
      </p:graphicFrame>
    </p:spTree>
    <p:extLst>
      <p:ext uri="{F97A5EA3-8D2F-4F59-A05B-35BD36D9250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extBox 1">
            <a:extLst>
              <a:ext uri="{B10A08F0-036C-4D52-AFF8-75C3BB8B78A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28B0BDF-F7A4-41AC-AC05-A737C567CE69}"/>
              </a:ext>
            </a:extLst>
          </p:cNvPr>
          <p:cNvSpPr txBox="1"/>
          <p:nvPr/>
        </p:nvSpPr>
        <p:spPr>
          <a:xfrm>
            <a:off x="2514600" y="183280"/>
            <a:ext cx="6493415" cy="1077218"/>
          </a:xfrm>
          <a:prstGeom prst="rect">
            <a:avLst/>
          </a:prstGeom>
          <a:noFill/>
        </p:spPr>
        <p:txBody>
          <a:bodyPr vert="horz" wrap="square" rtlCol="0">
            <a:spAutoFit/>
          </a:bodyPr>
          <a:lstStyle/>
          <a:p>
            <a:pPr algn="ctr"/>
            <a:r>
              <a:rPr lang="en-US" sz="3200" b="1" dirty="0">
                <a:latin typeface="+mj-lt"/>
              </a:rPr>
              <a:t>CONNECTION TO DATABASE </a:t>
            </a:r>
            <a:br>
              <a:rPr lang="en-US" sz="3200" b="1" dirty="0">
                <a:latin typeface="+mj-lt"/>
              </a:rPr>
            </a:br>
            <a:r>
              <a:rPr lang="en-US" sz="3200" b="1" dirty="0">
                <a:latin typeface="+mj-lt"/>
              </a:rPr>
              <a:t>FRONT END TO BACK END</a:t>
            </a:r>
          </a:p>
        </p:txBody>
      </p:sp>
      <p:pic>
        <p:nvPicPr>
          <p:cNvPr id="3" name="Picture 2">
            <a:extLst>
              <a:ext uri="{2ACA68C1-07EA-4EC7-B9A7-32063FB5919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2028FF7-9C62-475D-B89A-F994DB6BC974}"/>
              </a:ext>
            </a:extLst>
          </p:cNvPr>
          <p:cNvPicPr>
            <a:picLocks noChangeAspect="1"/>
          </p:cNvPicPr>
          <p:nvPr/>
        </p:nvPicPr>
        <p:blipFill>
          <a:blip r:embed="rId2" cstate="print"/>
          <a:stretch>
            <a:fillRect/>
          </a:stretch>
        </p:blipFill>
        <p:spPr>
          <a:xfrm>
            <a:off x="1219201" y="1390650"/>
            <a:ext cx="7848600" cy="5010150"/>
          </a:xfrm>
          <a:prstGeom prst="rect">
            <a:avLst/>
          </a:prstGeom>
          <a:noFill/>
        </p:spPr>
      </p:pic>
    </p:spTree>
    <p:extLst>
      <p:ext uri="{7236DBEE-9DB4-421E-AA46-2247A7DB4ADE}">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extBox 1">
            <a:extLst>
              <a:ext uri="{0F8E95C2-60BC-416E-A3F1-76E99F17DAE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D37D273-D6CB-4078-952F-DB2D3E4C1A83}"/>
              </a:ext>
            </a:extLst>
          </p:cNvPr>
          <p:cNvSpPr txBox="1"/>
          <p:nvPr/>
        </p:nvSpPr>
        <p:spPr>
          <a:xfrm>
            <a:off x="4035981" y="557352"/>
            <a:ext cx="2055371" cy="584775"/>
          </a:xfrm>
          <a:prstGeom prst="rect">
            <a:avLst/>
          </a:prstGeom>
          <a:noFill/>
        </p:spPr>
        <p:txBody>
          <a:bodyPr vert="horz" wrap="none" rtlCol="0">
            <a:spAutoFit/>
          </a:bodyPr>
          <a:lstStyle/>
          <a:p>
            <a:r>
              <a:rPr lang="en-US" sz="3200" b="1" dirty="0">
                <a:latin typeface="+mj-lt"/>
              </a:rPr>
              <a:t>MODULES</a:t>
            </a:r>
          </a:p>
        </p:txBody>
      </p:sp>
      <p:sp>
        <p:nvSpPr>
          <p:cNvPr id="3" name="TextBox 2">
            <a:extLst>
              <a:ext uri="{C7936710-435A-4DA6-AE3F-F824D4E34B4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AC69382-9751-4278-9EDD-79B1CCE82F97}"/>
              </a:ext>
            </a:extLst>
          </p:cNvPr>
          <p:cNvSpPr txBox="1"/>
          <p:nvPr/>
        </p:nvSpPr>
        <p:spPr>
          <a:xfrm>
            <a:off x="1180927" y="1379121"/>
            <a:ext cx="9830147" cy="3016758"/>
          </a:xfrm>
          <a:prstGeom prst="rect">
            <a:avLst/>
          </a:prstGeom>
          <a:noFill/>
        </p:spPr>
        <p:txBody>
          <a:bodyPr vert="horz" wrap="square" rtlCol="0">
            <a:spAutoFit/>
          </a:bodyPr>
          <a:lstStyle/>
          <a:p>
            <a:pPr marL="342900" indent="-342900">
              <a:buFont typeface="Wingdings"/>
              <a:buChar char=""/>
            </a:pPr>
            <a:r>
              <a:rPr lang="en-US" sz="2400" dirty="0"/>
              <a:t>The system contains 5 Modules</a:t>
            </a:r>
          </a:p>
          <a:p>
            <a:endParaRPr lang="en-US" sz="2400" dirty="0"/>
          </a:p>
          <a:p>
            <a:pPr marL="457200" indent="-457200">
              <a:buFont typeface="+mj-lt"/>
              <a:buAutoNum type="arabicPeriod"/>
            </a:pPr>
            <a:r>
              <a:rPr lang="en-US" sz="2400" b="1" dirty="0">
                <a:latin typeface="+mj-lt"/>
              </a:rPr>
              <a:t>ADMIN</a:t>
            </a:r>
            <a:r>
              <a:rPr lang="en-US" sz="2400" dirty="0"/>
              <a:t> - Registration and Login.</a:t>
            </a:r>
          </a:p>
          <a:p>
            <a:pPr marL="457200" indent="-457200">
              <a:buFont typeface="+mj-lt"/>
              <a:buAutoNum type="arabicPeriod"/>
            </a:pPr>
            <a:r>
              <a:rPr lang="en-US" sz="2400" b="1" dirty="0">
                <a:latin typeface="+mj-lt"/>
              </a:rPr>
              <a:t>CUSTOMER</a:t>
            </a:r>
            <a:r>
              <a:rPr lang="en-US" sz="2400" dirty="0"/>
              <a:t>- Signup and Login.</a:t>
            </a:r>
          </a:p>
          <a:p>
            <a:pPr marL="457200" indent="-457200">
              <a:buFont typeface="+mj-lt"/>
              <a:buAutoNum type="arabicPeriod"/>
            </a:pPr>
            <a:r>
              <a:rPr lang="en-US" sz="2400" b="1" dirty="0">
                <a:latin typeface="+mj-lt"/>
              </a:rPr>
              <a:t>BOOK LIST</a:t>
            </a:r>
            <a:r>
              <a:rPr lang="en-US" sz="2400" dirty="0"/>
              <a:t>  - Add/Edit Book items by Admin.</a:t>
            </a:r>
          </a:p>
          <a:p>
            <a:pPr marL="457200" indent="-457200">
              <a:buFont typeface="+mj-lt"/>
              <a:buAutoNum type="arabicPeriod"/>
            </a:pPr>
            <a:r>
              <a:rPr lang="en-US" sz="2400" b="1" dirty="0">
                <a:latin typeface="+mj-lt"/>
              </a:rPr>
              <a:t>CART</a:t>
            </a:r>
            <a:r>
              <a:rPr lang="en-US" sz="2400" dirty="0"/>
              <a:t> - Customer can add food from menu list</a:t>
            </a:r>
          </a:p>
          <a:p>
            <a:pPr marL="457200" indent="-457200">
              <a:buFont typeface="+mj-lt"/>
              <a:buAutoNum type="arabicPeriod"/>
            </a:pPr>
            <a:r>
              <a:rPr lang="en-US" sz="2400" b="1" dirty="0">
                <a:latin typeface="+mj-lt"/>
              </a:rPr>
              <a:t>ORDER - </a:t>
            </a:r>
            <a:r>
              <a:rPr lang="en-US" sz="2400" dirty="0"/>
              <a:t>It shows items which present in cart and order status.</a:t>
            </a:r>
          </a:p>
          <a:p>
            <a:pPr marL="457200" indent="-457200">
              <a:buFont typeface="+mj-lt"/>
              <a:buAutoNum type="arabicPeriod"/>
            </a:pPr>
            <a:r>
              <a:rPr lang="en-US" sz="2400" b="1" dirty="0">
                <a:latin typeface="+mj-lt"/>
              </a:rPr>
              <a:t>PAYMENT – </a:t>
            </a:r>
            <a:r>
              <a:rPr lang="en-US" sz="2400" dirty="0"/>
              <a:t>Customer has to pay for completion of order.</a:t>
            </a:r>
            <a:r>
              <a:rPr lang="en-US" sz="2400" b="1" dirty="0">
                <a:latin typeface="+mj-lt"/>
              </a:rPr>
              <a:t>  </a:t>
            </a:r>
            <a:r>
              <a:rPr lang="en-US" sz="2400" dirty="0"/>
              <a:t> </a:t>
            </a:r>
          </a:p>
        </p:txBody>
      </p:sp>
    </p:spTree>
    <p:extLst>
      <p:ext uri="{9CC87CED-32A4-448F-A7B6-0A1928C9A78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extBox 1">
            <a:extLst>
              <a:ext uri="{8B7AAD7D-979A-41E2-B984-7C0152AC1F5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B49EA6D-38CB-4BA8-A1F2-B17FDECB42B3}"/>
              </a:ext>
            </a:extLst>
          </p:cNvPr>
          <p:cNvSpPr txBox="1"/>
          <p:nvPr/>
        </p:nvSpPr>
        <p:spPr>
          <a:xfrm>
            <a:off x="4035981" y="557352"/>
            <a:ext cx="4623381" cy="584775"/>
          </a:xfrm>
          <a:prstGeom prst="rect">
            <a:avLst/>
          </a:prstGeom>
          <a:noFill/>
        </p:spPr>
        <p:txBody>
          <a:bodyPr vert="horz" wrap="none" rtlCol="0">
            <a:spAutoFit/>
          </a:bodyPr>
          <a:lstStyle/>
          <a:p>
            <a:r>
              <a:rPr lang="en-US" sz="3200" b="1" dirty="0">
                <a:latin typeface="+mj-lt"/>
              </a:rPr>
              <a:t>SPRING ANNOTATIONS</a:t>
            </a:r>
          </a:p>
        </p:txBody>
      </p:sp>
      <p:sp>
        <p:nvSpPr>
          <p:cNvPr id="3" name="TextBox 2">
            <a:extLst>
              <a:ext uri="{D700165C-8F39-4DE8-965D-0E7883A3427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B81A7A8-D6A7-45A8-A654-3E68F2EB77B8}"/>
              </a:ext>
            </a:extLst>
          </p:cNvPr>
          <p:cNvSpPr txBox="1"/>
          <p:nvPr/>
        </p:nvSpPr>
        <p:spPr>
          <a:xfrm>
            <a:off x="651165" y="1379121"/>
            <a:ext cx="9483435" cy="4893647"/>
          </a:xfrm>
          <a:prstGeom prst="rect">
            <a:avLst/>
          </a:prstGeom>
          <a:noFill/>
        </p:spPr>
        <p:txBody>
          <a:bodyPr vert="horz" wrap="square" rtlCol="0">
            <a:spAutoFit/>
          </a:bodyPr>
          <a:lstStyle/>
          <a:p>
            <a:pPr algn="just"/>
            <a:r>
              <a:rPr lang="en-US" sz="2400" b="1" dirty="0">
                <a:latin typeface="+mj-lt"/>
              </a:rPr>
              <a:t>@Controller :</a:t>
            </a:r>
            <a:r>
              <a:rPr lang="en-US" sz="2400" dirty="0"/>
              <a:t>The @Controller annotation indicates that a particular class serves the role of a controller. Spring Controller annotation is typically used in combination with annotated handler methods based on the @RequestMapping annotation.</a:t>
            </a:r>
          </a:p>
          <a:p>
            <a:pPr algn="just"/>
            <a:r>
              <a:rPr lang="en-US" sz="2400" b="1" dirty="0">
                <a:latin typeface="+mj-lt"/>
              </a:rPr>
              <a:t>@</a:t>
            </a:r>
            <a:r>
              <a:rPr lang="en-US" sz="2400" b="1" dirty="0" err="1">
                <a:latin typeface="+mj-lt"/>
              </a:rPr>
              <a:t>Autowired</a:t>
            </a:r>
            <a:r>
              <a:rPr lang="en-US" sz="2400" b="1" dirty="0">
                <a:latin typeface="+mj-lt"/>
              </a:rPr>
              <a:t>:</a:t>
            </a:r>
            <a:r>
              <a:rPr lang="en-US" sz="2400" dirty="0"/>
              <a:t> The @Autowired annotation provides more fine-grained control over where and how </a:t>
            </a:r>
            <a:r>
              <a:rPr lang="en-US" sz="2400" dirty="0" err="1"/>
              <a:t>autowiring</a:t>
            </a:r>
            <a:r>
              <a:rPr lang="en-US" sz="2400" dirty="0"/>
              <a:t> should be accomplished.</a:t>
            </a:r>
          </a:p>
          <a:p>
            <a:pPr algn="just"/>
            <a:r>
              <a:rPr lang="en-US" sz="2400" b="1" dirty="0">
                <a:latin typeface="+mj-lt"/>
              </a:rPr>
              <a:t>@RequestMapping : </a:t>
            </a:r>
            <a:r>
              <a:rPr lang="en-US" sz="2400" dirty="0"/>
              <a:t>The @RequestMapping is one of the most common annotation used in Spring Web applications. This annotation maps HTTP requests to handler methods of </a:t>
            </a:r>
            <a:r>
              <a:rPr lang="en-US" sz="2400" dirty="0" err="1"/>
              <a:t>MVC</a:t>
            </a:r>
            <a:r>
              <a:rPr lang="en-US" sz="2400" dirty="0"/>
              <a:t> and REST controllers.</a:t>
            </a:r>
          </a:p>
          <a:p>
            <a:pPr algn="just"/>
            <a:r>
              <a:rPr lang="en-US" sz="2400" b="1" dirty="0">
                <a:latin typeface="+mj-lt"/>
              </a:rPr>
              <a:t>@Entity: </a:t>
            </a:r>
            <a:r>
              <a:rPr lang="en-US" sz="2400" dirty="0"/>
              <a:t>The @Entity annotation specifies that the class is an entity and is mapped to a database table.</a:t>
            </a:r>
          </a:p>
        </p:txBody>
      </p:sp>
    </p:spTree>
    <p:extLst>
      <p:ext uri="{A07F612D-E396-4B22-BB8B-892D460F86A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686065933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TSHAPE" val="BORDER_QUOTE:0.85754156"/>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majorFont>
      <a:minorFont>
        <a:latin typeface="Century Gothic"/>
        <a:ea typeface=""/>
        <a:cs typeface=""/>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a:solidFill>
            <a:schemeClr val="phClr">
              <a:shade val="90000"/>
            </a:schemeClr>
          </a:solidFill>
          <a:prstDash val="solid"/>
        </a:ln>
        <a:ln w="15875" cap="rnd">
          <a:solidFill>
            <a:schemeClr val="phClr"/>
          </a:solidFill>
          <a:prstDash val="solid"/>
        </a:ln>
        <a:ln w="22225" cap="rnd">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96</TotalTime>
  <Words>1083</Words>
  <Application>Microsoft Office PowerPoint</Application>
  <PresentationFormat>Custom</PresentationFormat>
  <Paragraphs>106</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Cooper Std Black</vt:lpstr>
      <vt:lpstr>Trebuchet MS</vt:lpstr>
      <vt:lpstr>Lato</vt:lpstr>
      <vt:lpstr>Wingdings</vt:lpstr>
      <vt:lpstr>Cabin</vt:lpstr>
      <vt:lpstr>Wingdings 3</vt:lpstr>
      <vt:lpstr>Century Gothic</vt:lpstr>
      <vt:lpstr>Facet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Nausheen</dc:creator>
  <cp:lastModifiedBy>Nausheen</cp:lastModifiedBy>
  <cp:revision>23</cp:revision>
  <dcterms:created xsi:type="dcterms:W3CDTF">2023-06-06T20:22:48Z</dcterms:created>
  <dcterms:modified xsi:type="dcterms:W3CDTF">2023-06-14T19:05:08Z</dcterms:modified>
</cp:coreProperties>
</file>